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11"/>
  </p:notesMasterIdLst>
  <p:handoutMasterIdLst>
    <p:handoutMasterId r:id="rId12"/>
  </p:handoutMasterIdLst>
  <p:sldIdLst>
    <p:sldId id="285" r:id="rId2"/>
    <p:sldId id="317" r:id="rId3"/>
    <p:sldId id="316" r:id="rId4"/>
    <p:sldId id="261" r:id="rId5"/>
    <p:sldId id="265" r:id="rId6"/>
    <p:sldId id="295" r:id="rId7"/>
    <p:sldId id="304" r:id="rId8"/>
    <p:sldId id="313" r:id="rId9"/>
    <p:sldId id="314" r:id="rId10"/>
  </p:sldIdLst>
  <p:sldSz cx="9144000" cy="6858000" type="screen4x3"/>
  <p:notesSz cx="6805613" cy="9944100"/>
  <p:custDataLst>
    <p:tags r:id="rId13"/>
  </p:custDataLst>
  <p:defaultTextStyle>
    <a:defPPr>
      <a:defRPr lang="nl-NL"/>
    </a:defPPr>
    <a:lvl1pPr algn="l" rtl="0" fontAlgn="base">
      <a:spcBef>
        <a:spcPct val="0"/>
      </a:spcBef>
      <a:spcAft>
        <a:spcPct val="0"/>
      </a:spcAft>
      <a:defRPr sz="2400" kern="1200">
        <a:solidFill>
          <a:schemeClr val="tx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34615" autoAdjust="0"/>
    <p:restoredTop sz="61917" autoAdjust="0"/>
  </p:normalViewPr>
  <p:slideViewPr>
    <p:cSldViewPr>
      <p:cViewPr>
        <p:scale>
          <a:sx n="150" d="100"/>
          <a:sy n="150" d="100"/>
        </p:scale>
        <p:origin x="-54" y="342"/>
      </p:cViewPr>
      <p:guideLst>
        <p:guide orient="horz" pos="2160"/>
        <p:guide pos="2880"/>
      </p:guideLst>
    </p:cSldViewPr>
  </p:slideViewPr>
  <p:outlineViewPr>
    <p:cViewPr>
      <p:scale>
        <a:sx n="33" d="100"/>
        <a:sy n="33" d="100"/>
      </p:scale>
      <p:origin x="258" y="407790"/>
    </p:cViewPr>
  </p:outlineViewPr>
  <p:notesTextViewPr>
    <p:cViewPr>
      <p:scale>
        <a:sx n="125" d="100"/>
        <a:sy n="125" d="100"/>
      </p:scale>
      <p:origin x="0" y="0"/>
    </p:cViewPr>
  </p:notesTextViewPr>
  <p:sorterViewPr>
    <p:cViewPr>
      <p:scale>
        <a:sx n="100" d="100"/>
        <a:sy n="100" d="100"/>
      </p:scale>
      <p:origin x="0" y="0"/>
    </p:cViewPr>
  </p:sorterViewPr>
  <p:notesViewPr>
    <p:cSldViewPr>
      <p:cViewPr varScale="1">
        <p:scale>
          <a:sx n="51" d="100"/>
          <a:sy n="51" d="100"/>
        </p:scale>
        <p:origin x="-2958" y="-96"/>
      </p:cViewPr>
      <p:guideLst>
        <p:guide orient="horz" pos="3132"/>
        <p:guide pos="214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gs" Target="tags/tag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9575" cy="4968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54450" y="0"/>
            <a:ext cx="2949575" cy="496888"/>
          </a:xfrm>
          <a:prstGeom prst="rect">
            <a:avLst/>
          </a:prstGeom>
        </p:spPr>
        <p:txBody>
          <a:bodyPr vert="horz" lIns="91440" tIns="45720" rIns="91440" bIns="45720" rtlCol="0"/>
          <a:lstStyle>
            <a:lvl1pPr algn="r">
              <a:defRPr sz="1200"/>
            </a:lvl1pPr>
          </a:lstStyle>
          <a:p>
            <a:fld id="{36908F89-5150-4A34-876D-5360FCB8AAFC}" type="datetimeFigureOut">
              <a:rPr lang="nl-NL" smtClean="0"/>
              <a:pPr/>
              <a:t>18-04-2017</a:t>
            </a:fld>
            <a:endParaRPr lang="nl-NL"/>
          </a:p>
        </p:txBody>
      </p:sp>
      <p:sp>
        <p:nvSpPr>
          <p:cNvPr id="4" name="Tijdelijke aanduiding voor voettekst 3"/>
          <p:cNvSpPr>
            <a:spLocks noGrp="1"/>
          </p:cNvSpPr>
          <p:nvPr>
            <p:ph type="ftr" sz="quarter" idx="2"/>
          </p:nvPr>
        </p:nvSpPr>
        <p:spPr>
          <a:xfrm>
            <a:off x="0" y="9445625"/>
            <a:ext cx="2949575" cy="496888"/>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54450" y="9445625"/>
            <a:ext cx="2949575" cy="496888"/>
          </a:xfrm>
          <a:prstGeom prst="rect">
            <a:avLst/>
          </a:prstGeom>
        </p:spPr>
        <p:txBody>
          <a:bodyPr vert="horz" lIns="91440" tIns="45720" rIns="91440" bIns="45720" rtlCol="0" anchor="b"/>
          <a:lstStyle>
            <a:lvl1pPr algn="r">
              <a:defRPr sz="1200"/>
            </a:lvl1pPr>
          </a:lstStyle>
          <a:p>
            <a:fld id="{8AE78F3A-8A77-401C-882F-47E9679895B0}" type="slidenum">
              <a:rPr lang="nl-NL" smtClean="0"/>
              <a:pPr/>
              <a:t>‹#›</a:t>
            </a:fld>
            <a:endParaRPr lang="nl-NL"/>
          </a:p>
        </p:txBody>
      </p:sp>
    </p:spTree>
    <p:extLst>
      <p:ext uri="{BB962C8B-B14F-4D97-AF65-F5344CB8AC3E}">
        <p14:creationId xmlns:p14="http://schemas.microsoft.com/office/powerpoint/2010/main" val="30794601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9099" cy="497205"/>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54939" y="0"/>
            <a:ext cx="2949099" cy="497205"/>
          </a:xfrm>
          <a:prstGeom prst="rect">
            <a:avLst/>
          </a:prstGeom>
        </p:spPr>
        <p:txBody>
          <a:bodyPr vert="horz" lIns="91440" tIns="45720" rIns="91440" bIns="45720" rtlCol="0"/>
          <a:lstStyle>
            <a:lvl1pPr algn="r">
              <a:defRPr sz="1200"/>
            </a:lvl1pPr>
          </a:lstStyle>
          <a:p>
            <a:fld id="{7ABCC5C8-6312-402B-8DE9-72D8D4401C91}" type="datetimeFigureOut">
              <a:rPr lang="nl-NL" smtClean="0"/>
              <a:pPr/>
              <a:t>18-04-2017</a:t>
            </a:fld>
            <a:endParaRPr lang="nl-NL"/>
          </a:p>
        </p:txBody>
      </p:sp>
      <p:sp>
        <p:nvSpPr>
          <p:cNvPr id="4" name="Tijdelijke aanduiding voor dia-afbeelding 3"/>
          <p:cNvSpPr>
            <a:spLocks noGrp="1" noRot="1" noChangeAspect="1"/>
          </p:cNvSpPr>
          <p:nvPr>
            <p:ph type="sldImg" idx="2"/>
          </p:nvPr>
        </p:nvSpPr>
        <p:spPr>
          <a:xfrm>
            <a:off x="917575" y="746125"/>
            <a:ext cx="4972050" cy="3729038"/>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0562" y="4723448"/>
            <a:ext cx="5444490" cy="4474845"/>
          </a:xfrm>
          <a:prstGeom prst="rect">
            <a:avLst/>
          </a:prstGeom>
        </p:spPr>
        <p:txBody>
          <a:bodyPr vert="horz" lIns="91440" tIns="45720" rIns="91440" bIns="45720" rtlCol="0">
            <a:normAutofit/>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voettekst 5"/>
          <p:cNvSpPr>
            <a:spLocks noGrp="1"/>
          </p:cNvSpPr>
          <p:nvPr>
            <p:ph type="ftr" sz="quarter" idx="4"/>
          </p:nvPr>
        </p:nvSpPr>
        <p:spPr>
          <a:xfrm>
            <a:off x="0" y="9445169"/>
            <a:ext cx="2949099" cy="497205"/>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54939" y="9445169"/>
            <a:ext cx="2949099" cy="497205"/>
          </a:xfrm>
          <a:prstGeom prst="rect">
            <a:avLst/>
          </a:prstGeom>
        </p:spPr>
        <p:txBody>
          <a:bodyPr vert="horz" lIns="91440" tIns="45720" rIns="91440" bIns="45720" rtlCol="0" anchor="b"/>
          <a:lstStyle>
            <a:lvl1pPr algn="r">
              <a:defRPr sz="1200"/>
            </a:lvl1pPr>
          </a:lstStyle>
          <a:p>
            <a:fld id="{F0285AC7-D60F-4D17-803B-34D3B8D1E568}" type="slidenum">
              <a:rPr lang="nl-NL" smtClean="0"/>
              <a:pPr/>
              <a:t>‹#›</a:t>
            </a:fld>
            <a:endParaRPr lang="nl-NL"/>
          </a:p>
        </p:txBody>
      </p:sp>
    </p:spTree>
    <p:extLst>
      <p:ext uri="{BB962C8B-B14F-4D97-AF65-F5344CB8AC3E}">
        <p14:creationId xmlns:p14="http://schemas.microsoft.com/office/powerpoint/2010/main" val="3068156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NL" dirty="0"/>
          </a:p>
        </p:txBody>
      </p:sp>
      <p:sp>
        <p:nvSpPr>
          <p:cNvPr id="4" name="Tijdelijke aanduiding voor dianummer 3"/>
          <p:cNvSpPr>
            <a:spLocks noGrp="1"/>
          </p:cNvSpPr>
          <p:nvPr>
            <p:ph type="sldNum" sz="quarter" idx="10"/>
          </p:nvPr>
        </p:nvSpPr>
        <p:spPr/>
        <p:txBody>
          <a:bodyPr/>
          <a:lstStyle/>
          <a:p>
            <a:fld id="{F0285AC7-D60F-4D17-803B-34D3B8D1E568}" type="slidenum">
              <a:rPr lang="nl-NL" smtClean="0"/>
              <a:pPr/>
              <a:t>1</a:t>
            </a:fld>
            <a:endParaRPr lang="nl-N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As a trading nation, the Netherlands has succeeded in building up a strong global maritime position, partly as a result of the strategic location at the estuary of the rivers Meuse, Rhine and Scheldt.</a:t>
            </a:r>
            <a:endParaRPr lang="en-US" dirty="0" smtClean="0"/>
          </a:p>
          <a:p>
            <a:endParaRPr lang="en-US" dirty="0" smtClean="0"/>
          </a:p>
          <a:p>
            <a:r>
              <a:rPr lang="en-US" sz="1200" kern="1200" baseline="0" dirty="0" smtClean="0">
                <a:solidFill>
                  <a:schemeClr val="tx1"/>
                </a:solidFill>
                <a:latin typeface="+mn-lt"/>
                <a:ea typeface="+mn-ea"/>
                <a:cs typeface="+mn-cs"/>
              </a:rPr>
              <a:t>Rotterdam is regarded as ‘gateway’ to Europe and as Europe’s largest port, it serves a hinterland with hundreds of millions of inhabitants.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Dutch maritime cluster is active on all continents </a:t>
            </a:r>
            <a:r>
              <a:rPr lang="nl-NL" sz="1200" kern="1200" baseline="0" dirty="0" smtClean="0">
                <a:solidFill>
                  <a:schemeClr val="tx1"/>
                </a:solidFill>
                <a:latin typeface="+mn-lt"/>
                <a:ea typeface="+mn-ea"/>
                <a:cs typeface="+mn-cs"/>
              </a:rPr>
              <a:t>and of </a:t>
            </a:r>
            <a:r>
              <a:rPr lang="nl-NL" sz="1200" kern="1200" baseline="0" dirty="0" err="1" smtClean="0">
                <a:solidFill>
                  <a:schemeClr val="tx1"/>
                </a:solidFill>
                <a:latin typeface="+mn-lt"/>
                <a:ea typeface="+mn-ea"/>
                <a:cs typeface="+mn-cs"/>
              </a:rPr>
              <a:t>vital</a:t>
            </a:r>
            <a:r>
              <a:rPr lang="nl-NL" sz="1200" kern="1200" baseline="0" dirty="0" smtClean="0">
                <a:solidFill>
                  <a:schemeClr val="tx1"/>
                </a:solidFill>
                <a:latin typeface="+mn-lt"/>
                <a:ea typeface="+mn-ea"/>
                <a:cs typeface="+mn-cs"/>
              </a:rPr>
              <a:t> </a:t>
            </a:r>
            <a:r>
              <a:rPr lang="nl-NL" sz="1200" kern="1200" baseline="0" dirty="0" err="1" smtClean="0">
                <a:solidFill>
                  <a:schemeClr val="tx1"/>
                </a:solidFill>
                <a:latin typeface="+mn-lt"/>
                <a:ea typeface="+mn-ea"/>
                <a:cs typeface="+mn-cs"/>
              </a:rPr>
              <a:t>importance</a:t>
            </a:r>
            <a:r>
              <a:rPr lang="nl-NL" sz="1200" kern="1200" baseline="0" dirty="0" smtClean="0">
                <a:solidFill>
                  <a:schemeClr val="tx1"/>
                </a:solidFill>
                <a:latin typeface="+mn-lt"/>
                <a:ea typeface="+mn-ea"/>
                <a:cs typeface="+mn-cs"/>
              </a:rPr>
              <a:t> </a:t>
            </a:r>
            <a:r>
              <a:rPr lang="nl-NL" sz="1200" kern="1200" baseline="0" dirty="0" err="1" smtClean="0">
                <a:solidFill>
                  <a:schemeClr val="tx1"/>
                </a:solidFill>
                <a:latin typeface="+mn-lt"/>
                <a:ea typeface="+mn-ea"/>
                <a:cs typeface="+mn-cs"/>
              </a:rPr>
              <a:t>for</a:t>
            </a:r>
            <a:r>
              <a:rPr lang="nl-NL" sz="1200" kern="1200" baseline="0" dirty="0" smtClean="0">
                <a:solidFill>
                  <a:schemeClr val="tx1"/>
                </a:solidFill>
                <a:latin typeface="+mn-lt"/>
                <a:ea typeface="+mn-ea"/>
                <a:cs typeface="+mn-cs"/>
              </a:rPr>
              <a:t> the Dutch </a:t>
            </a:r>
            <a:r>
              <a:rPr lang="nl-NL" sz="1200" kern="1200" baseline="0" dirty="0" err="1" smtClean="0">
                <a:solidFill>
                  <a:schemeClr val="tx1"/>
                </a:solidFill>
                <a:latin typeface="+mn-lt"/>
                <a:ea typeface="+mn-ea"/>
                <a:cs typeface="+mn-cs"/>
              </a:rPr>
              <a:t>economy</a:t>
            </a:r>
            <a:r>
              <a:rPr lang="nl-NL" sz="1200" kern="1200" baseline="0" dirty="0" smtClean="0">
                <a:solidFill>
                  <a:schemeClr val="tx1"/>
                </a:solidFill>
                <a:latin typeface="+mn-lt"/>
                <a:ea typeface="+mn-ea"/>
                <a:cs typeface="+mn-cs"/>
              </a:rPr>
              <a:t> (-&gt; </a:t>
            </a:r>
            <a:r>
              <a:rPr lang="nl-NL" sz="1200" kern="1200" baseline="0" dirty="0" err="1" smtClean="0">
                <a:solidFill>
                  <a:schemeClr val="tx1"/>
                </a:solidFill>
                <a:latin typeface="+mn-lt"/>
                <a:ea typeface="+mn-ea"/>
                <a:cs typeface="+mn-cs"/>
              </a:rPr>
              <a:t>next</a:t>
            </a:r>
            <a:r>
              <a:rPr lang="nl-NL" sz="1200" kern="1200" baseline="0" dirty="0" smtClean="0">
                <a:solidFill>
                  <a:schemeClr val="tx1"/>
                </a:solidFill>
                <a:latin typeface="+mn-lt"/>
                <a:ea typeface="+mn-ea"/>
                <a:cs typeface="+mn-cs"/>
              </a:rPr>
              <a:t> sheet).</a:t>
            </a:r>
          </a:p>
          <a:p>
            <a:endParaRPr lang="nl-NL" sz="1200" kern="1200" baseline="0" dirty="0" smtClean="0">
              <a:solidFill>
                <a:schemeClr val="tx1"/>
              </a:solidFill>
              <a:latin typeface="+mn-lt"/>
              <a:ea typeface="+mn-ea"/>
              <a:cs typeface="+mn-cs"/>
            </a:endParaRPr>
          </a:p>
          <a:p>
            <a:r>
              <a:rPr lang="nl-NL" sz="1200" kern="1200" baseline="0" dirty="0" err="1" smtClean="0">
                <a:solidFill>
                  <a:schemeClr val="tx1"/>
                </a:solidFill>
                <a:latin typeface="+mn-lt"/>
                <a:ea typeface="+mn-ea"/>
                <a:cs typeface="+mn-cs"/>
              </a:rPr>
              <a:t>This</a:t>
            </a:r>
            <a:r>
              <a:rPr lang="nl-NL" sz="1200" kern="1200" baseline="0" dirty="0" smtClean="0">
                <a:solidFill>
                  <a:schemeClr val="tx1"/>
                </a:solidFill>
                <a:latin typeface="+mn-lt"/>
                <a:ea typeface="+mn-ea"/>
                <a:cs typeface="+mn-cs"/>
              </a:rPr>
              <a:t> </a:t>
            </a:r>
            <a:r>
              <a:rPr lang="nl-NL" sz="1200" kern="1200" baseline="0" dirty="0" err="1" smtClean="0">
                <a:solidFill>
                  <a:schemeClr val="tx1"/>
                </a:solidFill>
                <a:latin typeface="+mn-lt"/>
                <a:ea typeface="+mn-ea"/>
                <a:cs typeface="+mn-cs"/>
              </a:rPr>
              <a:t>becomes</a:t>
            </a:r>
            <a:r>
              <a:rPr lang="nl-NL" sz="1200" kern="1200" baseline="0" dirty="0" smtClean="0">
                <a:solidFill>
                  <a:schemeClr val="tx1"/>
                </a:solidFill>
                <a:latin typeface="+mn-lt"/>
                <a:ea typeface="+mn-ea"/>
                <a:cs typeface="+mn-cs"/>
              </a:rPr>
              <a:t> </a:t>
            </a:r>
            <a:r>
              <a:rPr lang="nl-NL" sz="1200" kern="1200" baseline="0" dirty="0" err="1" smtClean="0">
                <a:solidFill>
                  <a:schemeClr val="tx1"/>
                </a:solidFill>
                <a:latin typeface="+mn-lt"/>
                <a:ea typeface="+mn-ea"/>
                <a:cs typeface="+mn-cs"/>
              </a:rPr>
              <a:t>clear</a:t>
            </a:r>
            <a:r>
              <a:rPr lang="nl-NL" sz="1200" kern="1200" baseline="0" dirty="0" smtClean="0">
                <a:solidFill>
                  <a:schemeClr val="tx1"/>
                </a:solidFill>
                <a:latin typeface="+mn-lt"/>
                <a:ea typeface="+mn-ea"/>
                <a:cs typeface="+mn-cs"/>
              </a:rPr>
              <a:t> </a:t>
            </a:r>
            <a:r>
              <a:rPr lang="nl-NL" sz="1200" kern="1200" baseline="0" dirty="0" err="1" smtClean="0">
                <a:solidFill>
                  <a:schemeClr val="tx1"/>
                </a:solidFill>
                <a:latin typeface="+mn-lt"/>
                <a:ea typeface="+mn-ea"/>
                <a:cs typeface="+mn-cs"/>
              </a:rPr>
              <a:t>when</a:t>
            </a:r>
            <a:r>
              <a:rPr lang="nl-NL" sz="1200" kern="1200" baseline="0" dirty="0" smtClean="0">
                <a:solidFill>
                  <a:schemeClr val="tx1"/>
                </a:solidFill>
                <a:latin typeface="+mn-lt"/>
                <a:ea typeface="+mn-ea"/>
                <a:cs typeface="+mn-cs"/>
              </a:rPr>
              <a:t> we look at the </a:t>
            </a:r>
            <a:r>
              <a:rPr lang="nl-NL" sz="1200" kern="1200" baseline="0" dirty="0" err="1" smtClean="0">
                <a:solidFill>
                  <a:schemeClr val="tx1"/>
                </a:solidFill>
                <a:latin typeface="+mn-lt"/>
                <a:ea typeface="+mn-ea"/>
                <a:cs typeface="+mn-cs"/>
              </a:rPr>
              <a:t>following</a:t>
            </a:r>
            <a:r>
              <a:rPr lang="nl-NL" sz="1200" kern="1200" baseline="0" dirty="0" smtClean="0">
                <a:solidFill>
                  <a:schemeClr val="tx1"/>
                </a:solidFill>
                <a:latin typeface="+mn-lt"/>
                <a:ea typeface="+mn-ea"/>
                <a:cs typeface="+mn-cs"/>
              </a:rPr>
              <a:t> </a:t>
            </a:r>
            <a:r>
              <a:rPr lang="nl-NL" sz="1200" kern="1200" baseline="0" dirty="0" err="1" smtClean="0">
                <a:solidFill>
                  <a:schemeClr val="tx1"/>
                </a:solidFill>
                <a:latin typeface="+mn-lt"/>
                <a:ea typeface="+mn-ea"/>
                <a:cs typeface="+mn-cs"/>
              </a:rPr>
              <a:t>figures</a:t>
            </a:r>
            <a:r>
              <a:rPr lang="nl-NL" sz="1200" kern="1200" baseline="0" dirty="0" smtClean="0">
                <a:solidFill>
                  <a:schemeClr val="tx1"/>
                </a:solidFill>
                <a:latin typeface="+mn-lt"/>
                <a:ea typeface="+mn-ea"/>
                <a:cs typeface="+mn-cs"/>
              </a:rPr>
              <a:t> (-&gt; sheet)</a:t>
            </a:r>
          </a:p>
          <a:p>
            <a:endParaRPr lang="nl-NL" dirty="0"/>
          </a:p>
        </p:txBody>
      </p:sp>
      <p:sp>
        <p:nvSpPr>
          <p:cNvPr id="4" name="Tijdelijke aanduiding voor dianummer 3"/>
          <p:cNvSpPr>
            <a:spLocks noGrp="1"/>
          </p:cNvSpPr>
          <p:nvPr>
            <p:ph type="sldNum" sz="quarter" idx="10"/>
          </p:nvPr>
        </p:nvSpPr>
        <p:spPr/>
        <p:txBody>
          <a:bodyPr/>
          <a:lstStyle/>
          <a:p>
            <a:fld id="{F0285AC7-D60F-4D17-803B-34D3B8D1E568}" type="slidenum">
              <a:rPr lang="nl-NL" smtClean="0"/>
              <a:pPr/>
              <a:t>2</a:t>
            </a:fld>
            <a:endParaRPr lang="nl-N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r>
              <a:rPr lang="nl-NL" dirty="0" err="1" smtClean="0"/>
              <a:t>This</a:t>
            </a:r>
            <a:r>
              <a:rPr lang="nl-NL" baseline="0" dirty="0" smtClean="0"/>
              <a:t> is a </a:t>
            </a:r>
            <a:r>
              <a:rPr lang="nl-NL" baseline="0" dirty="0" err="1" smtClean="0"/>
              <a:t>figure</a:t>
            </a:r>
            <a:r>
              <a:rPr lang="nl-NL" baseline="0" dirty="0" smtClean="0"/>
              <a:t> of the Dutch </a:t>
            </a:r>
            <a:r>
              <a:rPr lang="nl-NL" baseline="0" dirty="0" err="1" smtClean="0"/>
              <a:t>Maritime</a:t>
            </a:r>
            <a:r>
              <a:rPr lang="nl-NL" baseline="0" dirty="0" smtClean="0"/>
              <a:t> Cluster.</a:t>
            </a:r>
          </a:p>
          <a:p>
            <a:endParaRPr lang="nl-NL" baseline="0" dirty="0" smtClean="0"/>
          </a:p>
          <a:p>
            <a:r>
              <a:rPr lang="nl-NL" baseline="0" dirty="0" smtClean="0"/>
              <a:t>As </a:t>
            </a:r>
            <a:r>
              <a:rPr lang="nl-NL" baseline="0" dirty="0" err="1" smtClean="0"/>
              <a:t>you</a:t>
            </a:r>
            <a:r>
              <a:rPr lang="nl-NL" baseline="0" dirty="0" smtClean="0"/>
              <a:t> </a:t>
            </a:r>
            <a:r>
              <a:rPr lang="nl-NL" baseline="0" dirty="0" err="1" smtClean="0"/>
              <a:t>can</a:t>
            </a:r>
            <a:r>
              <a:rPr lang="nl-NL" baseline="0" dirty="0" smtClean="0"/>
              <a:t> </a:t>
            </a:r>
            <a:r>
              <a:rPr lang="nl-NL" baseline="0" dirty="0" err="1" smtClean="0"/>
              <a:t>see</a:t>
            </a:r>
            <a:r>
              <a:rPr lang="nl-NL" baseline="0" dirty="0" smtClean="0"/>
              <a:t> </a:t>
            </a:r>
            <a:r>
              <a:rPr lang="nl-NL" baseline="0" dirty="0" err="1" smtClean="0"/>
              <a:t>from</a:t>
            </a:r>
            <a:r>
              <a:rPr lang="nl-NL" baseline="0" dirty="0" smtClean="0"/>
              <a:t> the inner </a:t>
            </a:r>
            <a:r>
              <a:rPr lang="nl-NL" baseline="0" dirty="0" err="1" smtClean="0"/>
              <a:t>circle</a:t>
            </a:r>
            <a:r>
              <a:rPr lang="nl-NL" baseline="0" dirty="0" smtClean="0"/>
              <a:t> </a:t>
            </a:r>
            <a:r>
              <a:rPr lang="nl-NL" baseline="0" dirty="0" err="1" smtClean="0"/>
              <a:t>it</a:t>
            </a:r>
            <a:r>
              <a:rPr lang="nl-NL" baseline="0" dirty="0" smtClean="0"/>
              <a:t> </a:t>
            </a:r>
            <a:r>
              <a:rPr lang="nl-NL" baseline="0" dirty="0" err="1" smtClean="0"/>
              <a:t>represents</a:t>
            </a:r>
            <a:r>
              <a:rPr lang="nl-NL" baseline="0" dirty="0" smtClean="0"/>
              <a:t> all relevant </a:t>
            </a:r>
            <a:r>
              <a:rPr lang="nl-NL" baseline="0" dirty="0" err="1" smtClean="0"/>
              <a:t>maritime</a:t>
            </a:r>
            <a:r>
              <a:rPr lang="nl-NL" baseline="0" dirty="0" smtClean="0"/>
              <a:t> sectors, </a:t>
            </a:r>
            <a:r>
              <a:rPr lang="nl-NL" baseline="0" dirty="0" err="1" smtClean="0"/>
              <a:t>such</a:t>
            </a:r>
            <a:r>
              <a:rPr lang="nl-NL" baseline="0" dirty="0" smtClean="0"/>
              <a:t> as </a:t>
            </a:r>
            <a:r>
              <a:rPr lang="nl-NL" baseline="0" dirty="0" err="1" smtClean="0"/>
              <a:t>Ports</a:t>
            </a:r>
            <a:r>
              <a:rPr lang="nl-NL" baseline="0" dirty="0" smtClean="0"/>
              <a:t>, </a:t>
            </a:r>
            <a:r>
              <a:rPr lang="nl-NL" baseline="0" dirty="0" err="1" smtClean="0"/>
              <a:t>Shipbuilding</a:t>
            </a:r>
            <a:r>
              <a:rPr lang="nl-NL" baseline="0" dirty="0" smtClean="0"/>
              <a:t>, </a:t>
            </a:r>
            <a:r>
              <a:rPr lang="nl-NL" baseline="0" dirty="0" err="1" smtClean="0"/>
              <a:t>Seagoing</a:t>
            </a:r>
            <a:r>
              <a:rPr lang="nl-NL" baseline="0" dirty="0" smtClean="0"/>
              <a:t> </a:t>
            </a:r>
            <a:r>
              <a:rPr lang="nl-NL" baseline="0" dirty="0" err="1" smtClean="0"/>
              <a:t>Shipping</a:t>
            </a:r>
            <a:r>
              <a:rPr lang="nl-NL" baseline="0" dirty="0" smtClean="0"/>
              <a:t> </a:t>
            </a:r>
            <a:r>
              <a:rPr lang="nl-NL" baseline="0" dirty="0" err="1" smtClean="0"/>
              <a:t>but</a:t>
            </a:r>
            <a:r>
              <a:rPr lang="nl-NL" baseline="0" dirty="0" smtClean="0"/>
              <a:t> </a:t>
            </a:r>
            <a:r>
              <a:rPr lang="nl-NL" baseline="0" dirty="0" err="1" smtClean="0"/>
              <a:t>also</a:t>
            </a:r>
            <a:r>
              <a:rPr lang="nl-NL" baseline="0" dirty="0" smtClean="0"/>
              <a:t> </a:t>
            </a:r>
            <a:r>
              <a:rPr lang="nl-NL" baseline="0" dirty="0" err="1" smtClean="0"/>
              <a:t>Inland</a:t>
            </a:r>
            <a:r>
              <a:rPr lang="nl-NL" baseline="0" dirty="0" smtClean="0"/>
              <a:t> </a:t>
            </a:r>
            <a:r>
              <a:rPr lang="nl-NL" baseline="0" dirty="0" err="1" smtClean="0"/>
              <a:t>Shipping</a:t>
            </a:r>
            <a:r>
              <a:rPr lang="nl-NL" baseline="0" dirty="0" smtClean="0"/>
              <a:t> and even the Dutch Royal </a:t>
            </a:r>
            <a:r>
              <a:rPr lang="nl-NL" baseline="0" dirty="0" err="1" smtClean="0"/>
              <a:t>Navy</a:t>
            </a:r>
            <a:r>
              <a:rPr lang="nl-NL" baseline="0" dirty="0" smtClean="0"/>
              <a:t>.</a:t>
            </a:r>
            <a:endParaRPr lang="nl-NL" dirty="0" smtClean="0"/>
          </a:p>
          <a:p>
            <a:endParaRPr lang="nl-NL" dirty="0" smtClean="0"/>
          </a:p>
          <a:p>
            <a:r>
              <a:rPr lang="nl-NL" baseline="0" dirty="0" smtClean="0"/>
              <a:t>The </a:t>
            </a:r>
            <a:r>
              <a:rPr lang="nl-NL" baseline="0" dirty="0" err="1" smtClean="0"/>
              <a:t>outer</a:t>
            </a:r>
            <a:r>
              <a:rPr lang="nl-NL" baseline="0" dirty="0" smtClean="0"/>
              <a:t> </a:t>
            </a:r>
            <a:r>
              <a:rPr lang="nl-NL" baseline="0" dirty="0" err="1" smtClean="0"/>
              <a:t>circle</a:t>
            </a:r>
            <a:r>
              <a:rPr lang="nl-NL" baseline="0" dirty="0" smtClean="0"/>
              <a:t> </a:t>
            </a:r>
            <a:r>
              <a:rPr lang="nl-NL" baseline="0" dirty="0" err="1" smtClean="0"/>
              <a:t>represents</a:t>
            </a:r>
            <a:r>
              <a:rPr lang="nl-NL" baseline="0" dirty="0" smtClean="0"/>
              <a:t> the business areas to </a:t>
            </a:r>
            <a:r>
              <a:rPr lang="nl-NL" baseline="0" dirty="0" err="1" smtClean="0"/>
              <a:t>which</a:t>
            </a:r>
            <a:r>
              <a:rPr lang="nl-NL" baseline="0" dirty="0" smtClean="0"/>
              <a:t> the </a:t>
            </a:r>
            <a:r>
              <a:rPr lang="nl-NL" baseline="0" dirty="0" err="1" smtClean="0"/>
              <a:t>maritime</a:t>
            </a:r>
            <a:r>
              <a:rPr lang="nl-NL" baseline="0" dirty="0" smtClean="0"/>
              <a:t> sectors </a:t>
            </a:r>
            <a:r>
              <a:rPr lang="nl-NL" baseline="0" dirty="0" err="1" smtClean="0"/>
              <a:t>relate</a:t>
            </a:r>
            <a:r>
              <a:rPr lang="nl-NL" baseline="0" dirty="0" smtClean="0"/>
              <a:t>.</a:t>
            </a:r>
          </a:p>
          <a:p>
            <a:pPr lvl="1"/>
            <a:endParaRPr lang="nl-NL" dirty="0" smtClean="0"/>
          </a:p>
        </p:txBody>
      </p:sp>
      <p:sp>
        <p:nvSpPr>
          <p:cNvPr id="4" name="Tijdelijke aanduiding voor dianummer 3"/>
          <p:cNvSpPr>
            <a:spLocks noGrp="1"/>
          </p:cNvSpPr>
          <p:nvPr>
            <p:ph type="sldNum" sz="quarter" idx="10"/>
          </p:nvPr>
        </p:nvSpPr>
        <p:spPr/>
        <p:txBody>
          <a:bodyPr/>
          <a:lstStyle/>
          <a:p>
            <a:fld id="{F0285AC7-D60F-4D17-803B-34D3B8D1E568}" type="slidenum">
              <a:rPr lang="nl-NL" smtClean="0"/>
              <a:pPr/>
              <a:t>3</a:t>
            </a:fld>
            <a:endParaRPr lang="nl-N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pPr lvl="0"/>
            <a:r>
              <a:rPr lang="nl-NL" sz="1200" kern="1200" dirty="0" smtClean="0">
                <a:solidFill>
                  <a:schemeClr val="tx1"/>
                </a:solidFill>
                <a:latin typeface="+mn-lt"/>
                <a:ea typeface="+mn-ea"/>
                <a:cs typeface="+mn-cs"/>
              </a:rPr>
              <a:t>The </a:t>
            </a:r>
            <a:r>
              <a:rPr lang="nl-NL" sz="1200" kern="1200" dirty="0" err="1" smtClean="0">
                <a:solidFill>
                  <a:schemeClr val="tx1"/>
                </a:solidFill>
                <a:latin typeface="+mn-lt"/>
                <a:ea typeface="+mn-ea"/>
                <a:cs typeface="+mn-cs"/>
              </a:rPr>
              <a:t>question</a:t>
            </a:r>
            <a:r>
              <a:rPr lang="nl-NL" sz="1200" kern="1200" dirty="0" smtClean="0">
                <a:solidFill>
                  <a:schemeClr val="tx1"/>
                </a:solidFill>
                <a:latin typeface="+mn-lt"/>
                <a:ea typeface="+mn-ea"/>
                <a:cs typeface="+mn-cs"/>
              </a:rPr>
              <a:t> is </a:t>
            </a:r>
            <a:r>
              <a:rPr lang="nl-NL" sz="1200" kern="1200" dirty="0" err="1" smtClean="0">
                <a:solidFill>
                  <a:schemeClr val="tx1"/>
                </a:solidFill>
                <a:latin typeface="+mn-lt"/>
                <a:ea typeface="+mn-ea"/>
                <a:cs typeface="+mn-cs"/>
              </a:rPr>
              <a:t>how</a:t>
            </a:r>
            <a:r>
              <a:rPr lang="nl-NL" sz="1200" kern="1200" dirty="0" smtClean="0">
                <a:solidFill>
                  <a:schemeClr val="tx1"/>
                </a:solidFill>
                <a:latin typeface="+mn-lt"/>
                <a:ea typeface="+mn-ea"/>
                <a:cs typeface="+mn-cs"/>
              </a:rPr>
              <a:t> to </a:t>
            </a:r>
            <a:r>
              <a:rPr lang="nl-NL" sz="1200" kern="1200" dirty="0" err="1" smtClean="0">
                <a:solidFill>
                  <a:schemeClr val="tx1"/>
                </a:solidFill>
                <a:latin typeface="+mn-lt"/>
                <a:ea typeface="+mn-ea"/>
                <a:cs typeface="+mn-cs"/>
              </a:rPr>
              <a:t>take</a:t>
            </a:r>
            <a:r>
              <a:rPr lang="nl-NL" sz="1200" kern="1200" dirty="0" smtClean="0">
                <a:solidFill>
                  <a:schemeClr val="tx1"/>
                </a:solidFill>
                <a:latin typeface="+mn-lt"/>
                <a:ea typeface="+mn-ea"/>
                <a:cs typeface="+mn-cs"/>
              </a:rPr>
              <a:t> </a:t>
            </a:r>
            <a:r>
              <a:rPr lang="nl-NL" sz="1200" kern="1200" dirty="0" err="1" smtClean="0">
                <a:solidFill>
                  <a:schemeClr val="tx1"/>
                </a:solidFill>
                <a:latin typeface="+mn-lt"/>
                <a:ea typeface="+mn-ea"/>
                <a:cs typeface="+mn-cs"/>
              </a:rPr>
              <a:t>advantage</a:t>
            </a:r>
            <a:r>
              <a:rPr lang="nl-NL" sz="1200" kern="1200" dirty="0" smtClean="0">
                <a:solidFill>
                  <a:schemeClr val="tx1"/>
                </a:solidFill>
                <a:latin typeface="+mn-lt"/>
                <a:ea typeface="+mn-ea"/>
                <a:cs typeface="+mn-cs"/>
              </a:rPr>
              <a:t> of</a:t>
            </a:r>
            <a:r>
              <a:rPr lang="nl-NL" dirty="0" smtClean="0"/>
              <a:t> </a:t>
            </a:r>
            <a:r>
              <a:rPr lang="nl-NL" dirty="0" err="1" smtClean="0"/>
              <a:t>this</a:t>
            </a:r>
            <a:r>
              <a:rPr lang="nl-NL" dirty="0" smtClean="0"/>
              <a:t> </a:t>
            </a:r>
            <a:r>
              <a:rPr lang="nl-NL" dirty="0" err="1" smtClean="0"/>
              <a:t>situation</a:t>
            </a:r>
            <a:r>
              <a:rPr lang="nl-NL" dirty="0" smtClean="0"/>
              <a:t> </a:t>
            </a:r>
            <a:r>
              <a:rPr lang="nl-NL" dirty="0" err="1" smtClean="0"/>
              <a:t>because</a:t>
            </a:r>
            <a:r>
              <a:rPr lang="nl-NL" dirty="0" smtClean="0"/>
              <a:t> the </a:t>
            </a:r>
            <a:r>
              <a:rPr lang="nl-NL" dirty="0" err="1" smtClean="0"/>
              <a:t>strong</a:t>
            </a:r>
            <a:r>
              <a:rPr lang="nl-NL" baseline="0" dirty="0" smtClean="0"/>
              <a:t> international </a:t>
            </a:r>
            <a:r>
              <a:rPr lang="nl-NL" baseline="0" dirty="0" err="1" smtClean="0"/>
              <a:t>position</a:t>
            </a:r>
            <a:r>
              <a:rPr lang="nl-NL" baseline="0" dirty="0" smtClean="0"/>
              <a:t> of the </a:t>
            </a:r>
            <a:r>
              <a:rPr lang="nl-NL" baseline="0" dirty="0" err="1" smtClean="0"/>
              <a:t>maritime</a:t>
            </a:r>
            <a:r>
              <a:rPr lang="nl-NL" baseline="0" dirty="0" smtClean="0"/>
              <a:t> cluster </a:t>
            </a:r>
            <a:r>
              <a:rPr lang="en-US" sz="1200" b="0" kern="1200" dirty="0" smtClean="0">
                <a:solidFill>
                  <a:schemeClr val="tx1"/>
                </a:solidFill>
                <a:latin typeface="+mn-lt"/>
                <a:ea typeface="+mn-ea"/>
                <a:cs typeface="+mn-cs"/>
              </a:rPr>
              <a:t>cannot be taken for granted.</a:t>
            </a:r>
          </a:p>
          <a:p>
            <a:pPr lvl="0"/>
            <a:endParaRPr lang="en-US" sz="1200" b="0" kern="120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There are several trends and developments worldwide that can influence the maritime cluster. Structural</a:t>
            </a:r>
          </a:p>
          <a:p>
            <a:r>
              <a:rPr lang="en-US" sz="1200" kern="1200" baseline="0" dirty="0" smtClean="0">
                <a:solidFill>
                  <a:schemeClr val="tx1"/>
                </a:solidFill>
                <a:latin typeface="+mn-lt"/>
                <a:ea typeface="+mn-ea"/>
                <a:cs typeface="+mn-cs"/>
              </a:rPr>
              <a:t>economical, demographical, ecological and security policy changes affect the maritime cluster to a greater</a:t>
            </a:r>
          </a:p>
          <a:p>
            <a:r>
              <a:rPr lang="nl-NL" sz="1200" kern="1200" baseline="0" dirty="0" err="1" smtClean="0">
                <a:solidFill>
                  <a:schemeClr val="tx1"/>
                </a:solidFill>
                <a:latin typeface="+mn-lt"/>
                <a:ea typeface="+mn-ea"/>
                <a:cs typeface="+mn-cs"/>
              </a:rPr>
              <a:t>or</a:t>
            </a:r>
            <a:r>
              <a:rPr lang="nl-NL" sz="1200" kern="1200" baseline="0" dirty="0" smtClean="0">
                <a:solidFill>
                  <a:schemeClr val="tx1"/>
                </a:solidFill>
                <a:latin typeface="+mn-lt"/>
                <a:ea typeface="+mn-ea"/>
                <a:cs typeface="+mn-cs"/>
              </a:rPr>
              <a:t> </a:t>
            </a:r>
            <a:r>
              <a:rPr lang="nl-NL" sz="1200" kern="1200" baseline="0" dirty="0" err="1" smtClean="0">
                <a:solidFill>
                  <a:schemeClr val="tx1"/>
                </a:solidFill>
                <a:latin typeface="+mn-lt"/>
                <a:ea typeface="+mn-ea"/>
                <a:cs typeface="+mn-cs"/>
              </a:rPr>
              <a:t>lesser</a:t>
            </a:r>
            <a:r>
              <a:rPr lang="nl-NL" sz="1200" kern="1200" baseline="0" dirty="0" smtClean="0">
                <a:solidFill>
                  <a:schemeClr val="tx1"/>
                </a:solidFill>
                <a:latin typeface="+mn-lt"/>
                <a:ea typeface="+mn-ea"/>
                <a:cs typeface="+mn-cs"/>
              </a:rPr>
              <a:t> </a:t>
            </a:r>
            <a:r>
              <a:rPr lang="nl-NL" sz="1200" kern="1200" baseline="0" dirty="0" err="1" smtClean="0">
                <a:solidFill>
                  <a:schemeClr val="tx1"/>
                </a:solidFill>
                <a:latin typeface="+mn-lt"/>
                <a:ea typeface="+mn-ea"/>
                <a:cs typeface="+mn-cs"/>
              </a:rPr>
              <a:t>extent</a:t>
            </a:r>
            <a:r>
              <a:rPr lang="nl-NL" sz="1200"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This changing world presents challenges and opportunities for the cluster such as access to new markets and trading partners. However, there are also threats and risks and the competition is not going to wait for </a:t>
            </a:r>
            <a:r>
              <a:rPr lang="nl-NL" sz="1200" kern="1200" baseline="0" dirty="0" err="1" smtClean="0">
                <a:solidFill>
                  <a:schemeClr val="tx1"/>
                </a:solidFill>
                <a:latin typeface="+mn-lt"/>
                <a:ea typeface="+mn-ea"/>
                <a:cs typeface="+mn-cs"/>
              </a:rPr>
              <a:t>us</a:t>
            </a:r>
            <a:r>
              <a:rPr lang="nl-NL" sz="1200" kern="1200" baseline="0" dirty="0" smtClean="0">
                <a:solidFill>
                  <a:schemeClr val="tx1"/>
                </a:solidFill>
                <a:latin typeface="+mn-lt"/>
                <a:ea typeface="+mn-ea"/>
                <a:cs typeface="+mn-cs"/>
              </a:rPr>
              <a:t> to </a:t>
            </a:r>
            <a:r>
              <a:rPr lang="nl-NL" sz="1200" kern="1200" baseline="0" dirty="0" err="1" smtClean="0">
                <a:solidFill>
                  <a:schemeClr val="tx1"/>
                </a:solidFill>
                <a:latin typeface="+mn-lt"/>
                <a:ea typeface="+mn-ea"/>
                <a:cs typeface="+mn-cs"/>
              </a:rPr>
              <a:t>catch</a:t>
            </a:r>
            <a:r>
              <a:rPr lang="nl-NL" sz="1200" kern="1200" baseline="0" dirty="0" smtClean="0">
                <a:solidFill>
                  <a:schemeClr val="tx1"/>
                </a:solidFill>
                <a:latin typeface="+mn-lt"/>
                <a:ea typeface="+mn-ea"/>
                <a:cs typeface="+mn-cs"/>
              </a:rPr>
              <a:t> up.</a:t>
            </a:r>
            <a:endParaRPr lang="en-US" sz="1200" b="0" kern="1200" baseline="0" dirty="0" smtClean="0">
              <a:solidFill>
                <a:schemeClr val="tx1"/>
              </a:solidFill>
              <a:latin typeface="+mn-lt"/>
              <a:ea typeface="+mn-ea"/>
              <a:cs typeface="+mn-cs"/>
            </a:endParaRPr>
          </a:p>
          <a:p>
            <a:pPr lvl="0"/>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So </a:t>
            </a:r>
            <a:r>
              <a:rPr lang="nl-NL" dirty="0" smtClean="0"/>
              <a:t>a</a:t>
            </a:r>
            <a:r>
              <a:rPr lang="en-US" sz="1200" kern="1200" baseline="0" dirty="0" err="1" smtClean="0">
                <a:solidFill>
                  <a:schemeClr val="tx1"/>
                </a:solidFill>
                <a:latin typeface="+mn-lt"/>
                <a:ea typeface="+mn-ea"/>
                <a:cs typeface="+mn-cs"/>
              </a:rPr>
              <a:t>dditional</a:t>
            </a:r>
            <a:r>
              <a:rPr lang="en-US" sz="1200" kern="1200" baseline="0" dirty="0" smtClean="0">
                <a:solidFill>
                  <a:schemeClr val="tx1"/>
                </a:solidFill>
                <a:latin typeface="+mn-lt"/>
                <a:ea typeface="+mn-ea"/>
                <a:cs typeface="+mn-cs"/>
              </a:rPr>
              <a:t> efforts are needed to maintain and strengthen the contribution of the maritime cluster to our national economic and social interests.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From our point of view this t</a:t>
            </a:r>
            <a:r>
              <a:rPr lang="en-US" sz="1200" kern="1200" baseline="0" dirty="0" smtClean="0">
                <a:solidFill>
                  <a:schemeClr val="tx1"/>
                </a:solidFill>
                <a:latin typeface="+mn-lt"/>
                <a:ea typeface="+mn-ea"/>
                <a:cs typeface="+mn-cs"/>
              </a:rPr>
              <a:t>his requires a government-wide performance and intensified cooperation between the national government and the relevant parties</a:t>
            </a:r>
          </a:p>
          <a:p>
            <a:r>
              <a:rPr lang="en-US" sz="1200" kern="1200" baseline="0" dirty="0" smtClean="0">
                <a:solidFill>
                  <a:schemeClr val="tx1"/>
                </a:solidFill>
                <a:latin typeface="+mn-lt"/>
                <a:ea typeface="+mn-ea"/>
                <a:cs typeface="+mn-cs"/>
              </a:rPr>
              <a:t>from the maritime cluster. This will lead to a mutual reinforcement of public and private interests.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This way of thinking has led to the Dutch Maritime Strategy 2015 – 2025, </a:t>
            </a:r>
            <a:r>
              <a:rPr lang="nl-NL" sz="1200" kern="1200" baseline="0" dirty="0" err="1" smtClean="0">
                <a:solidFill>
                  <a:schemeClr val="tx1"/>
                </a:solidFill>
                <a:latin typeface="+mn-lt"/>
                <a:ea typeface="+mn-ea"/>
                <a:cs typeface="+mn-cs"/>
              </a:rPr>
              <a:t>which</a:t>
            </a:r>
            <a:r>
              <a:rPr lang="nl-NL" sz="1200" kern="1200" baseline="0" dirty="0" smtClean="0">
                <a:solidFill>
                  <a:schemeClr val="tx1"/>
                </a:solidFill>
                <a:latin typeface="+mn-lt"/>
                <a:ea typeface="+mn-ea"/>
                <a:cs typeface="+mn-cs"/>
              </a:rPr>
              <a:t> provides a </a:t>
            </a:r>
            <a:r>
              <a:rPr lang="en-US" sz="1200" kern="1200" baseline="0" dirty="0" smtClean="0">
                <a:solidFill>
                  <a:schemeClr val="tx1"/>
                </a:solidFill>
                <a:latin typeface="+mn-lt"/>
                <a:ea typeface="+mn-ea"/>
                <a:cs typeface="+mn-cs"/>
              </a:rPr>
              <a:t>comprehensive framework for the government-wide policy for the maritime cluster.</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It has been established in close cooperation with the maritime cluster and reveals the main challenges for the maritime policy for the coming years and how the government and the maritime cluster will each contribute to it.</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Let’s take a closer look at the strategy.</a:t>
            </a:r>
            <a:endParaRPr lang="en-US" sz="1200" b="0" kern="1200" dirty="0" smtClean="0">
              <a:solidFill>
                <a:schemeClr val="tx1"/>
              </a:solidFill>
              <a:latin typeface="+mn-lt"/>
              <a:ea typeface="+mn-ea"/>
              <a:cs typeface="+mn-cs"/>
            </a:endParaRPr>
          </a:p>
          <a:p>
            <a:pPr lvl="1"/>
            <a:endParaRPr lang="nl-NL" sz="1800" b="0" kern="1200" dirty="0" smtClean="0">
              <a:solidFill>
                <a:schemeClr val="tx1"/>
              </a:solidFill>
              <a:latin typeface="+mn-lt"/>
              <a:ea typeface="+mn-ea"/>
              <a:cs typeface="+mn-cs"/>
            </a:endParaRPr>
          </a:p>
          <a:p>
            <a:pPr lvl="1"/>
            <a:endParaRPr lang="nl-NL" sz="1800" kern="1200" dirty="0" smtClean="0">
              <a:solidFill>
                <a:schemeClr val="tx1"/>
              </a:solidFill>
              <a:latin typeface="+mn-lt"/>
              <a:ea typeface="+mn-ea"/>
              <a:cs typeface="+mn-cs"/>
            </a:endParaRPr>
          </a:p>
          <a:p>
            <a:endParaRPr lang="nl-NL" dirty="0"/>
          </a:p>
        </p:txBody>
      </p:sp>
      <p:sp>
        <p:nvSpPr>
          <p:cNvPr id="4" name="Tijdelijke aanduiding voor dianummer 3"/>
          <p:cNvSpPr>
            <a:spLocks noGrp="1"/>
          </p:cNvSpPr>
          <p:nvPr>
            <p:ph type="sldNum" sz="quarter" idx="10"/>
          </p:nvPr>
        </p:nvSpPr>
        <p:spPr/>
        <p:txBody>
          <a:bodyPr/>
          <a:lstStyle/>
          <a:p>
            <a:fld id="{F0285AC7-D60F-4D17-803B-34D3B8D1E568}" type="slidenum">
              <a:rPr lang="nl-NL" smtClean="0"/>
              <a:pPr/>
              <a:t>4</a:t>
            </a:fld>
            <a:endParaRPr lang="nl-N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fontScale="92500" lnSpcReduction="10000"/>
          </a:bodyPr>
          <a:lstStyle/>
          <a:p>
            <a:r>
              <a:rPr lang="en-US" sz="1200" kern="1200" baseline="0" dirty="0" smtClean="0">
                <a:solidFill>
                  <a:schemeClr val="tx1"/>
                </a:solidFill>
                <a:latin typeface="+mn-lt"/>
                <a:ea typeface="+mn-ea"/>
                <a:cs typeface="+mn-cs"/>
              </a:rPr>
              <a:t>To strengthen the maritime interests of the Netherlands, the policy has a focus on areas that are relevant to the entire maritime cluster.</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These unifying areas enable knowledge, experience, best practices and innovations to be shared cluster-wide, and solutions that contribute to the strengthening of the maritime cluster as a whole can be found.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After all, it makes no sense to find solutions for the separate industries if the outcome is less than optimal for the maritime cluster as a whole.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Unifying policy areas that are the focus of the maritime strategy are: -&gt; sheet. </a:t>
            </a:r>
            <a:r>
              <a:rPr lang="en-US" sz="1200" kern="1200" dirty="0" smtClean="0">
                <a:solidFill>
                  <a:schemeClr val="tx1"/>
                </a:solidFill>
                <a:latin typeface="+mn-lt"/>
                <a:ea typeface="+mn-ea"/>
                <a:cs typeface="+mn-cs"/>
              </a:rPr>
              <a:t>We have program’s which contain actions in these area’s for sea shipping, inland shipping, ports</a:t>
            </a:r>
            <a:r>
              <a:rPr lang="en-US" sz="1200" kern="1200" baseline="0" dirty="0" smtClean="0">
                <a:solidFill>
                  <a:schemeClr val="tx1"/>
                </a:solidFill>
                <a:latin typeface="+mn-lt"/>
                <a:ea typeface="+mn-ea"/>
                <a:cs typeface="+mn-cs"/>
              </a:rPr>
              <a:t> and </a:t>
            </a:r>
            <a:r>
              <a:rPr lang="en-US" sz="1200" kern="1200" dirty="0" smtClean="0">
                <a:solidFill>
                  <a:schemeClr val="tx1"/>
                </a:solidFill>
                <a:latin typeface="+mn-lt"/>
                <a:ea typeface="+mn-ea"/>
                <a:cs typeface="+mn-cs"/>
              </a:rPr>
              <a:t>the maritime manufacturing industry. </a:t>
            </a:r>
            <a:r>
              <a:rPr lang="en-GB" sz="1200" kern="1200" dirty="0" smtClean="0">
                <a:solidFill>
                  <a:schemeClr val="tx1"/>
                </a:solidFill>
                <a:latin typeface="+mn-lt"/>
                <a:ea typeface="+mn-ea"/>
                <a:cs typeface="+mn-cs"/>
              </a:rPr>
              <a:t>The maritime strategy identifies policy actions among other things to:</a:t>
            </a:r>
            <a:br>
              <a:rPr lang="en-GB" sz="1200" kern="1200" dirty="0" smtClean="0">
                <a:solidFill>
                  <a:schemeClr val="tx1"/>
                </a:solidFill>
                <a:latin typeface="+mn-lt"/>
                <a:ea typeface="+mn-ea"/>
                <a:cs typeface="+mn-cs"/>
              </a:rPr>
            </a:br>
            <a:endParaRPr lang="en-GB" sz="1200" kern="1200" dirty="0" smtClean="0">
              <a:solidFill>
                <a:schemeClr val="tx1"/>
              </a:solidFill>
              <a:latin typeface="+mn-lt"/>
              <a:ea typeface="+mn-ea"/>
              <a:cs typeface="+mn-cs"/>
            </a:endParaRPr>
          </a:p>
          <a:p>
            <a:pPr>
              <a:buFont typeface="Arial" pitchFamily="34" charset="0"/>
              <a:buChar char="•"/>
            </a:pPr>
            <a:r>
              <a:rPr lang="en-GB" sz="1200" kern="1200" baseline="0" dirty="0" smtClean="0">
                <a:solidFill>
                  <a:schemeClr val="tx1"/>
                </a:solidFill>
                <a:latin typeface="+mn-lt"/>
                <a:ea typeface="+mn-ea"/>
                <a:cs typeface="+mn-cs"/>
              </a:rPr>
              <a:t>Human Capital:		</a:t>
            </a:r>
            <a:r>
              <a:rPr lang="en-GB" sz="1200" b="0" kern="1200" dirty="0" smtClean="0">
                <a:solidFill>
                  <a:srgbClr val="FFFF00"/>
                </a:solidFill>
                <a:latin typeface="+mn-lt"/>
                <a:ea typeface="+mn-ea"/>
                <a:cs typeface="+mn-cs"/>
              </a:rPr>
              <a:t>encourage young people to choose for a maritime profession</a:t>
            </a:r>
          </a:p>
          <a:p>
            <a:pPr>
              <a:buFont typeface="Arial" pitchFamily="34" charset="0"/>
              <a:buChar char="•"/>
            </a:pPr>
            <a:r>
              <a:rPr lang="en-GB" sz="1200" b="0" kern="1200" baseline="0" dirty="0" smtClean="0">
                <a:solidFill>
                  <a:schemeClr val="tx1"/>
                </a:solidFill>
                <a:latin typeface="+mn-lt"/>
                <a:ea typeface="+mn-ea"/>
                <a:cs typeface="+mn-cs"/>
              </a:rPr>
              <a:t>Innovation: 			</a:t>
            </a:r>
            <a:r>
              <a:rPr lang="en-GB" sz="1200" kern="1200" dirty="0" smtClean="0">
                <a:solidFill>
                  <a:schemeClr val="tx1"/>
                </a:solidFill>
                <a:latin typeface="+mn-lt"/>
                <a:ea typeface="+mn-ea"/>
                <a:cs typeface="+mn-cs"/>
              </a:rPr>
              <a:t>support innovation by removing legal barriers and provide room for 			experimentation</a:t>
            </a:r>
          </a:p>
          <a:p>
            <a:pPr>
              <a:buFont typeface="Arial" pitchFamily="34" charset="0"/>
              <a:buChar char="•"/>
            </a:pPr>
            <a:r>
              <a:rPr lang="en-GB" sz="1200" kern="1200" baseline="0" dirty="0" smtClean="0">
                <a:solidFill>
                  <a:schemeClr val="tx1"/>
                </a:solidFill>
                <a:latin typeface="+mn-lt"/>
                <a:ea typeface="+mn-ea"/>
                <a:cs typeface="+mn-cs"/>
              </a:rPr>
              <a:t>Trade: 			</a:t>
            </a:r>
            <a:r>
              <a:rPr lang="en-GB" dirty="0" smtClean="0"/>
              <a:t>ensure a level playing field</a:t>
            </a:r>
          </a:p>
          <a:p>
            <a:pPr marL="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baseline="0" dirty="0" smtClean="0">
                <a:solidFill>
                  <a:schemeClr val="tx1"/>
                </a:solidFill>
                <a:latin typeface="+mn-lt"/>
                <a:ea typeface="+mn-ea"/>
                <a:cs typeface="+mn-cs"/>
              </a:rPr>
              <a:t>Accessibility: 		</a:t>
            </a:r>
            <a:r>
              <a:rPr lang="en-GB" sz="1050" dirty="0" smtClean="0"/>
              <a:t>integrate maritime transport in the logistic chain</a:t>
            </a:r>
          </a:p>
          <a:p>
            <a:pPr>
              <a:buFont typeface="Arial" pitchFamily="34" charset="0"/>
              <a:buChar char="•"/>
            </a:pPr>
            <a:r>
              <a:rPr lang="nl-NL" sz="1200" kern="1200" baseline="0" dirty="0" err="1" smtClean="0">
                <a:solidFill>
                  <a:schemeClr val="tx1"/>
                </a:solidFill>
                <a:latin typeface="+mn-lt"/>
                <a:ea typeface="+mn-ea"/>
                <a:cs typeface="+mn-cs"/>
              </a:rPr>
              <a:t>Safety</a:t>
            </a:r>
            <a:r>
              <a:rPr lang="nl-NL" sz="1200" kern="1200" baseline="0" dirty="0" smtClean="0">
                <a:solidFill>
                  <a:schemeClr val="tx1"/>
                </a:solidFill>
                <a:latin typeface="+mn-lt"/>
                <a:ea typeface="+mn-ea"/>
                <a:cs typeface="+mn-cs"/>
              </a:rPr>
              <a:t> and Environment: 		r</a:t>
            </a:r>
            <a:r>
              <a:rPr lang="en-US" sz="1200" b="0" kern="1200" baseline="0" dirty="0" smtClean="0">
                <a:solidFill>
                  <a:schemeClr val="tx1"/>
                </a:solidFill>
                <a:latin typeface="+mn-lt"/>
                <a:ea typeface="+mn-ea"/>
                <a:cs typeface="+mn-cs"/>
              </a:rPr>
              <a:t>educe emissions by shipping and in ports</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GB" dirty="0" smtClean="0"/>
              <a:t>Security Threats and Stability: 	e</a:t>
            </a:r>
            <a:r>
              <a:rPr lang="en-US" sz="1200" b="0" kern="1200" baseline="0" dirty="0" err="1" smtClean="0">
                <a:solidFill>
                  <a:schemeClr val="tx1"/>
                </a:solidFill>
                <a:latin typeface="+mn-lt"/>
                <a:ea typeface="+mn-ea"/>
                <a:cs typeface="+mn-cs"/>
              </a:rPr>
              <a:t>xchange</a:t>
            </a:r>
            <a:r>
              <a:rPr lang="en-US" sz="1200" b="0" kern="1200" baseline="0" dirty="0" smtClean="0">
                <a:solidFill>
                  <a:schemeClr val="tx1"/>
                </a:solidFill>
                <a:latin typeface="+mn-lt"/>
                <a:ea typeface="+mn-ea"/>
                <a:cs typeface="+mn-cs"/>
              </a:rPr>
              <a:t> information and support cooperation between civil and 				military actors</a:t>
            </a:r>
            <a:r>
              <a:rPr lang="nl-NL" sz="1200" kern="1200" baseline="0" dirty="0" smtClean="0">
                <a:solidFill>
                  <a:schemeClr val="tx1"/>
                </a:solidFill>
                <a:latin typeface="+mn-lt"/>
                <a:ea typeface="+mn-ea"/>
                <a:cs typeface="+mn-cs"/>
              </a:rPr>
              <a:t/>
            </a:r>
            <a:br>
              <a:rPr lang="nl-NL" sz="1200" kern="1200" baseline="0" dirty="0" smtClean="0">
                <a:solidFill>
                  <a:schemeClr val="tx1"/>
                </a:solidFill>
                <a:latin typeface="+mn-lt"/>
                <a:ea typeface="+mn-ea"/>
                <a:cs typeface="+mn-cs"/>
              </a:rPr>
            </a:br>
            <a:endParaRPr lang="nl-NL" sz="1200" kern="1200" baseline="0" dirty="0" smtClean="0">
              <a:solidFill>
                <a:schemeClr val="tx1"/>
              </a:solidFill>
              <a:latin typeface="+mn-lt"/>
              <a:ea typeface="+mn-ea"/>
              <a:cs typeface="+mn-cs"/>
            </a:endParaRPr>
          </a:p>
          <a:p>
            <a:r>
              <a:rPr lang="nl-NL" sz="1200" kern="1200" baseline="0" dirty="0" err="1" smtClean="0">
                <a:solidFill>
                  <a:schemeClr val="tx1"/>
                </a:solidFill>
                <a:latin typeface="+mn-lt"/>
                <a:ea typeface="+mn-ea"/>
                <a:cs typeface="+mn-cs"/>
              </a:rPr>
              <a:t>How</a:t>
            </a:r>
            <a:r>
              <a:rPr lang="nl-NL" sz="1200" kern="1200" baseline="0" dirty="0" smtClean="0">
                <a:solidFill>
                  <a:schemeClr val="tx1"/>
                </a:solidFill>
                <a:latin typeface="+mn-lt"/>
                <a:ea typeface="+mn-ea"/>
                <a:cs typeface="+mn-cs"/>
              </a:rPr>
              <a:t> do we deal </a:t>
            </a:r>
            <a:r>
              <a:rPr lang="nl-NL" sz="1200" kern="1200" baseline="0" dirty="0" err="1" smtClean="0">
                <a:solidFill>
                  <a:schemeClr val="tx1"/>
                </a:solidFill>
                <a:latin typeface="+mn-lt"/>
                <a:ea typeface="+mn-ea"/>
                <a:cs typeface="+mn-cs"/>
              </a:rPr>
              <a:t>with</a:t>
            </a:r>
            <a:r>
              <a:rPr lang="nl-NL" sz="1200" kern="1200" baseline="0" dirty="0" smtClean="0">
                <a:solidFill>
                  <a:schemeClr val="tx1"/>
                </a:solidFill>
                <a:latin typeface="+mn-lt"/>
                <a:ea typeface="+mn-ea"/>
                <a:cs typeface="+mn-cs"/>
              </a:rPr>
              <a:t> these </a:t>
            </a:r>
            <a:r>
              <a:rPr lang="nl-NL" sz="1200" kern="1200" baseline="0" dirty="0" err="1" smtClean="0">
                <a:solidFill>
                  <a:schemeClr val="tx1"/>
                </a:solidFill>
                <a:latin typeface="+mn-lt"/>
                <a:ea typeface="+mn-ea"/>
                <a:cs typeface="+mn-cs"/>
              </a:rPr>
              <a:t>policy</a:t>
            </a:r>
            <a:r>
              <a:rPr lang="nl-NL" sz="1200" kern="1200" baseline="0" dirty="0" smtClean="0">
                <a:solidFill>
                  <a:schemeClr val="tx1"/>
                </a:solidFill>
                <a:latin typeface="+mn-lt"/>
                <a:ea typeface="+mn-ea"/>
                <a:cs typeface="+mn-cs"/>
              </a:rPr>
              <a:t> areas?</a:t>
            </a:r>
            <a:endParaRPr lang="nl-NL" sz="1050" dirty="0"/>
          </a:p>
        </p:txBody>
      </p:sp>
      <p:sp>
        <p:nvSpPr>
          <p:cNvPr id="4" name="Tijdelijke aanduiding voor dianummer 3"/>
          <p:cNvSpPr>
            <a:spLocks noGrp="1"/>
          </p:cNvSpPr>
          <p:nvPr>
            <p:ph type="sldNum" sz="quarter" idx="10"/>
          </p:nvPr>
        </p:nvSpPr>
        <p:spPr/>
        <p:txBody>
          <a:bodyPr/>
          <a:lstStyle/>
          <a:p>
            <a:fld id="{F0285AC7-D60F-4D17-803B-34D3B8D1E568}" type="slidenum">
              <a:rPr lang="nl-NL" smtClean="0"/>
              <a:pPr/>
              <a:t>5</a:t>
            </a:fld>
            <a:endParaRPr lang="nl-N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dealing with the six Cluster-wide</a:t>
            </a:r>
            <a:r>
              <a:rPr lang="en-US" baseline="0" dirty="0" smtClean="0"/>
              <a:t> Policy Areas o</a:t>
            </a:r>
            <a:r>
              <a:rPr lang="en-US" dirty="0" smtClean="0"/>
              <a:t>ur focus is on two </a:t>
            </a:r>
            <a:r>
              <a:rPr lang="en-US" baseline="0" dirty="0" smtClean="0"/>
              <a:t>points: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 General social trends and developments</a:t>
            </a:r>
          </a:p>
          <a:p>
            <a:endParaRPr lang="en-US" sz="1200" kern="1200" baseline="0" dirty="0" smtClean="0">
              <a:solidFill>
                <a:schemeClr val="tx1"/>
              </a:solidFill>
              <a:latin typeface="+mn-lt"/>
              <a:ea typeface="+mn-ea"/>
              <a:cs typeface="+mn-cs"/>
            </a:endParaRPr>
          </a:p>
          <a:p>
            <a:pPr lvl="1">
              <a:buFont typeface="Arial" pitchFamily="34" charset="0"/>
              <a:buChar char="•"/>
            </a:pPr>
            <a:r>
              <a:rPr lang="en-US" sz="1200" kern="1200" baseline="0" dirty="0" smtClean="0">
                <a:solidFill>
                  <a:schemeClr val="tx1"/>
                </a:solidFill>
                <a:latin typeface="+mn-lt"/>
                <a:ea typeface="+mn-ea"/>
                <a:cs typeface="+mn-cs"/>
              </a:rPr>
              <a:t>For the cluster-wide areas, the maritime strategy wants to align with the general social trends and developments.</a:t>
            </a:r>
          </a:p>
          <a:p>
            <a:pPr lvl="1">
              <a:buFont typeface="Arial" pitchFamily="34" charset="0"/>
              <a:buChar char="•"/>
            </a:pPr>
            <a:endParaRPr lang="en-US" sz="1200" kern="1200" baseline="0" dirty="0" smtClean="0">
              <a:solidFill>
                <a:schemeClr val="tx1"/>
              </a:solidFill>
              <a:latin typeface="+mn-lt"/>
              <a:ea typeface="+mn-ea"/>
              <a:cs typeface="+mn-cs"/>
            </a:endParaRPr>
          </a:p>
          <a:p>
            <a:pPr lvl="1">
              <a:buFont typeface="Arial" pitchFamily="34" charset="0"/>
              <a:buChar char="•"/>
            </a:pPr>
            <a:r>
              <a:rPr lang="en-US" sz="1200" kern="1200" baseline="0" dirty="0" smtClean="0">
                <a:solidFill>
                  <a:schemeClr val="tx1"/>
                </a:solidFill>
                <a:latin typeface="+mn-lt"/>
                <a:ea typeface="+mn-ea"/>
                <a:cs typeface="+mn-cs"/>
              </a:rPr>
              <a:t>This means that the maritime strategy will opt for solutions that are in line with these </a:t>
            </a:r>
            <a:r>
              <a:rPr lang="en-US" dirty="0" smtClean="0"/>
              <a:t>trends and developments.</a:t>
            </a:r>
            <a:endParaRPr lang="nl-NL" b="1" dirty="0" smtClean="0"/>
          </a:p>
          <a:p>
            <a:endParaRPr lang="nl-NL"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2. Public and private cooperation</a:t>
            </a:r>
          </a:p>
          <a:p>
            <a:endParaRPr lang="nl-NL" b="1" dirty="0" smtClean="0"/>
          </a:p>
          <a:p>
            <a:pPr lvl="1">
              <a:buFont typeface="Arial" pitchFamily="34" charset="0"/>
              <a:buChar char="•"/>
            </a:pPr>
            <a:r>
              <a:rPr lang="en-US" sz="1200" kern="1200" baseline="0" dirty="0" smtClean="0">
                <a:solidFill>
                  <a:schemeClr val="tx1"/>
                </a:solidFill>
                <a:latin typeface="+mn-lt"/>
                <a:ea typeface="+mn-ea"/>
                <a:cs typeface="+mn-cs"/>
              </a:rPr>
              <a:t>Challenges in maritime core areas such as employment, innovation, trade, logistics, safety and environment are becoming increasingly complex. Regarding these areas, both public and private interests are at stake.</a:t>
            </a:r>
            <a:br>
              <a:rPr lang="en-US" sz="1200" kern="1200" baseline="0" dirty="0" smtClean="0">
                <a:solidFill>
                  <a:schemeClr val="tx1"/>
                </a:solidFill>
                <a:latin typeface="+mn-lt"/>
                <a:ea typeface="+mn-ea"/>
                <a:cs typeface="+mn-cs"/>
              </a:rPr>
            </a:br>
            <a:endParaRPr lang="en-US" sz="1200" kern="1200" baseline="0" dirty="0" smtClean="0">
              <a:solidFill>
                <a:schemeClr val="tx1"/>
              </a:solidFill>
              <a:latin typeface="+mn-lt"/>
              <a:ea typeface="+mn-ea"/>
              <a:cs typeface="+mn-cs"/>
            </a:endParaRPr>
          </a:p>
          <a:p>
            <a:pPr lvl="1">
              <a:buFont typeface="Arial" pitchFamily="34" charset="0"/>
              <a:buChar char="•"/>
            </a:pPr>
            <a:r>
              <a:rPr lang="en-US" sz="1200" kern="1200" baseline="0" dirty="0" smtClean="0">
                <a:solidFill>
                  <a:schemeClr val="tx1"/>
                </a:solidFill>
                <a:latin typeface="+mn-lt"/>
                <a:ea typeface="+mn-ea"/>
                <a:cs typeface="+mn-cs"/>
              </a:rPr>
              <a:t>This means that the government and the maritime cluster need each other to be successful. Cooperation is a prerequisite for success. Therefore the maritime strategy </a:t>
            </a:r>
            <a:r>
              <a:rPr lang="en-US" dirty="0" smtClean="0"/>
              <a:t>gives public and private cooperation a central role.</a:t>
            </a:r>
          </a:p>
          <a:p>
            <a:endParaRPr lang="en-US" dirty="0" smtClean="0"/>
          </a:p>
          <a:p>
            <a:r>
              <a:rPr lang="en-US" dirty="0" smtClean="0"/>
              <a:t>Let’s first take a look at the general social trends and</a:t>
            </a:r>
            <a:r>
              <a:rPr lang="en-US" baseline="0" dirty="0" smtClean="0"/>
              <a:t> developments the maritime strategy wants to align with.</a:t>
            </a:r>
            <a:endParaRPr lang="en-US" dirty="0" smtClean="0"/>
          </a:p>
          <a:p>
            <a:endParaRPr lang="en-US" dirty="0" smtClean="0"/>
          </a:p>
          <a:p>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nl-NL" dirty="0" smtClean="0"/>
          </a:p>
          <a:p>
            <a:endParaRPr lang="nl-NL" dirty="0"/>
          </a:p>
        </p:txBody>
      </p:sp>
      <p:sp>
        <p:nvSpPr>
          <p:cNvPr id="4" name="Tijdelijke aanduiding voor dianummer 3"/>
          <p:cNvSpPr>
            <a:spLocks noGrp="1"/>
          </p:cNvSpPr>
          <p:nvPr>
            <p:ph type="sldNum" sz="quarter" idx="10"/>
          </p:nvPr>
        </p:nvSpPr>
        <p:spPr/>
        <p:txBody>
          <a:bodyPr/>
          <a:lstStyle/>
          <a:p>
            <a:fld id="{F0285AC7-D60F-4D17-803B-34D3B8D1E568}" type="slidenum">
              <a:rPr lang="nl-NL" smtClean="0"/>
              <a:pPr/>
              <a:t>6</a:t>
            </a:fld>
            <a:endParaRPr lang="nl-NL"/>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Maritime policy is made within the context of society as a whole.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Therefore our maritime strategy will opt for solutions that are in line with the development directions as mentioned on the slide as much as possible.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-&gt; sheet</a:t>
            </a:r>
          </a:p>
          <a:p>
            <a:endParaRPr lang="en-US" sz="120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Let’s now look at our second focal point: p</a:t>
            </a:r>
            <a:r>
              <a:rPr lang="en-US" dirty="0" smtClean="0"/>
              <a:t>ublic and private cooperation</a:t>
            </a:r>
          </a:p>
        </p:txBody>
      </p:sp>
      <p:sp>
        <p:nvSpPr>
          <p:cNvPr id="4" name="Tijdelijke aanduiding voor dianummer 3"/>
          <p:cNvSpPr>
            <a:spLocks noGrp="1"/>
          </p:cNvSpPr>
          <p:nvPr>
            <p:ph type="sldNum" sz="quarter" idx="10"/>
          </p:nvPr>
        </p:nvSpPr>
        <p:spPr/>
        <p:txBody>
          <a:bodyPr/>
          <a:lstStyle/>
          <a:p>
            <a:fld id="{F0285AC7-D60F-4D17-803B-34D3B8D1E568}" type="slidenum">
              <a:rPr lang="nl-NL" smtClean="0"/>
              <a:pPr/>
              <a:t>7</a:t>
            </a:fld>
            <a:endParaRPr lang="nl-NL"/>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For the implementation of the maritime strategy we have established a structural dialogue between the relevant ministries and the maritime cluster in the form of regular consultations </a:t>
            </a:r>
            <a:r>
              <a:rPr lang="en-US" sz="1200" kern="1200" dirty="0" smtClean="0">
                <a:solidFill>
                  <a:schemeClr val="tx1"/>
                </a:solidFill>
                <a:latin typeface="+mn-lt"/>
                <a:ea typeface="+mn-ea"/>
                <a:cs typeface="+mn-cs"/>
              </a:rPr>
              <a:t>and maritime conferences.</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For example: last month we organized a maritime conference with -in total- more than two hundred participants from the government and the maritime cluster with the intention to set priorities and goals for the coming years. This process of working together, sharing knowledge and information is considered valuable by all parties involved and makes it possible to review and, if necessary, amend our ambitions at an early stage.</a:t>
            </a:r>
            <a:r>
              <a:rPr lang="en-US" sz="1200" kern="1200" baseline="0" dirty="0" smtClean="0">
                <a:solidFill>
                  <a:schemeClr val="tx1"/>
                </a:solidFill>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way of working has also led to an early communication on maritime matters inside the government between the involved departments. That is important because often more than one department is involved in a specific maritime file. Sharing information and consulting each other in an early stage has therefore led to more harmonized and government-wide solutions.</a:t>
            </a:r>
            <a:endParaRPr lang="nl-NL" sz="1200" kern="1200" dirty="0" smtClean="0">
              <a:solidFill>
                <a:schemeClr val="tx1"/>
              </a:solidFill>
              <a:latin typeface="+mn-lt"/>
              <a:ea typeface="+mn-ea"/>
              <a:cs typeface="+mn-cs"/>
            </a:endParaRPr>
          </a:p>
          <a:p>
            <a:endParaRPr lang="nl-NL" sz="1200" kern="1200" dirty="0" smtClean="0">
              <a:solidFill>
                <a:schemeClr val="tx1"/>
              </a:solidFill>
              <a:effectLst/>
              <a:latin typeface="+mn-lt"/>
              <a:ea typeface="+mn-ea"/>
              <a:cs typeface="+mn-cs"/>
            </a:endParaRPr>
          </a:p>
          <a:p>
            <a:r>
              <a:rPr lang="nl-NL" sz="1200" kern="1200" dirty="0" err="1" smtClean="0">
                <a:solidFill>
                  <a:schemeClr val="tx1"/>
                </a:solidFill>
                <a:latin typeface="+mn-lt"/>
                <a:ea typeface="+mn-ea"/>
                <a:cs typeface="+mn-cs"/>
              </a:rPr>
              <a:t>Nevertheless</a:t>
            </a:r>
            <a:r>
              <a:rPr lang="nl-NL" sz="1200" kern="1200" dirty="0" smtClean="0">
                <a:solidFill>
                  <a:schemeClr val="tx1"/>
                </a:solidFill>
                <a:latin typeface="+mn-lt"/>
                <a:ea typeface="+mn-ea"/>
                <a:cs typeface="+mn-cs"/>
              </a:rPr>
              <a:t> the </a:t>
            </a:r>
            <a:r>
              <a:rPr lang="nl-NL" sz="1200" kern="1200" dirty="0" err="1" smtClean="0">
                <a:solidFill>
                  <a:schemeClr val="tx1"/>
                </a:solidFill>
                <a:latin typeface="+mn-lt"/>
                <a:ea typeface="+mn-ea"/>
                <a:cs typeface="+mn-cs"/>
              </a:rPr>
              <a:t>implementation</a:t>
            </a:r>
            <a:r>
              <a:rPr lang="nl-NL" sz="1200" kern="1200" dirty="0" smtClean="0">
                <a:solidFill>
                  <a:schemeClr val="tx1"/>
                </a:solidFill>
                <a:latin typeface="+mn-lt"/>
                <a:ea typeface="+mn-ea"/>
                <a:cs typeface="+mn-cs"/>
              </a:rPr>
              <a:t> of the </a:t>
            </a:r>
            <a:r>
              <a:rPr lang="nl-NL" sz="1200" kern="1200" dirty="0" err="1" smtClean="0">
                <a:solidFill>
                  <a:schemeClr val="tx1"/>
                </a:solidFill>
                <a:latin typeface="+mn-lt"/>
                <a:ea typeface="+mn-ea"/>
                <a:cs typeface="+mn-cs"/>
              </a:rPr>
              <a:t>maritime</a:t>
            </a:r>
            <a:r>
              <a:rPr lang="nl-NL" sz="1200" kern="1200" dirty="0" smtClean="0">
                <a:solidFill>
                  <a:schemeClr val="tx1"/>
                </a:solidFill>
                <a:latin typeface="+mn-lt"/>
                <a:ea typeface="+mn-ea"/>
                <a:cs typeface="+mn-cs"/>
              </a:rPr>
              <a:t> </a:t>
            </a:r>
            <a:r>
              <a:rPr lang="nl-NL" sz="1200" kern="1200" dirty="0" err="1" smtClean="0">
                <a:solidFill>
                  <a:schemeClr val="tx1"/>
                </a:solidFill>
                <a:latin typeface="+mn-lt"/>
                <a:ea typeface="+mn-ea"/>
                <a:cs typeface="+mn-cs"/>
              </a:rPr>
              <a:t>strategy</a:t>
            </a:r>
            <a:r>
              <a:rPr lang="nl-NL" sz="1200" kern="1200" dirty="0" smtClean="0">
                <a:solidFill>
                  <a:schemeClr val="tx1"/>
                </a:solidFill>
                <a:latin typeface="+mn-lt"/>
                <a:ea typeface="+mn-ea"/>
                <a:cs typeface="+mn-cs"/>
              </a:rPr>
              <a:t> </a:t>
            </a:r>
            <a:r>
              <a:rPr lang="nl-NL" sz="1200" kern="1200" dirty="0" err="1" smtClean="0">
                <a:solidFill>
                  <a:schemeClr val="tx1"/>
                </a:solidFill>
                <a:latin typeface="+mn-lt"/>
                <a:ea typeface="+mn-ea"/>
                <a:cs typeface="+mn-cs"/>
              </a:rPr>
              <a:t>remains</a:t>
            </a:r>
            <a:r>
              <a:rPr lang="nl-NL" sz="1200" kern="1200" dirty="0" smtClean="0">
                <a:solidFill>
                  <a:schemeClr val="tx1"/>
                </a:solidFill>
                <a:latin typeface="+mn-lt"/>
                <a:ea typeface="+mn-ea"/>
                <a:cs typeface="+mn-cs"/>
              </a:rPr>
              <a:t> a </a:t>
            </a:r>
            <a:r>
              <a:rPr lang="nl-NL" sz="1200" kern="1200" dirty="0" err="1" smtClean="0">
                <a:solidFill>
                  <a:schemeClr val="tx1"/>
                </a:solidFill>
                <a:latin typeface="+mn-lt"/>
                <a:ea typeface="+mn-ea"/>
                <a:cs typeface="+mn-cs"/>
              </a:rPr>
              <a:t>challenging</a:t>
            </a:r>
            <a:r>
              <a:rPr lang="nl-NL" sz="1200" kern="1200" dirty="0" smtClean="0">
                <a:solidFill>
                  <a:schemeClr val="tx1"/>
                </a:solidFill>
                <a:latin typeface="+mn-lt"/>
                <a:ea typeface="+mn-ea"/>
                <a:cs typeface="+mn-cs"/>
              </a:rPr>
              <a:t> </a:t>
            </a:r>
            <a:r>
              <a:rPr lang="nl-NL" sz="1200" kern="1200" dirty="0" err="1" smtClean="0">
                <a:solidFill>
                  <a:schemeClr val="tx1"/>
                </a:solidFill>
                <a:latin typeface="+mn-lt"/>
                <a:ea typeface="+mn-ea"/>
                <a:cs typeface="+mn-cs"/>
              </a:rPr>
              <a:t>process</a:t>
            </a:r>
            <a:r>
              <a:rPr lang="nl-NL" sz="1200" kern="1200" dirty="0" smtClean="0">
                <a:solidFill>
                  <a:schemeClr val="tx1"/>
                </a:solidFill>
                <a:latin typeface="+mn-lt"/>
                <a:ea typeface="+mn-ea"/>
                <a:cs typeface="+mn-cs"/>
              </a:rPr>
              <a:t>, </a:t>
            </a:r>
            <a:r>
              <a:rPr lang="nl-NL" sz="1200" kern="1200" dirty="0" err="1" smtClean="0">
                <a:solidFill>
                  <a:schemeClr val="tx1"/>
                </a:solidFill>
                <a:latin typeface="+mn-lt"/>
                <a:ea typeface="+mn-ea"/>
                <a:cs typeface="+mn-cs"/>
              </a:rPr>
              <a:t>because</a:t>
            </a:r>
            <a:r>
              <a:rPr lang="nl-NL" sz="1200" kern="1200" dirty="0" smtClean="0">
                <a:solidFill>
                  <a:schemeClr val="tx1"/>
                </a:solidFill>
                <a:latin typeface="+mn-lt"/>
                <a:ea typeface="+mn-ea"/>
                <a:cs typeface="+mn-cs"/>
              </a:rPr>
              <a:t> </a:t>
            </a:r>
            <a:r>
              <a:rPr lang="nl-NL" sz="1200" kern="1200" dirty="0" err="1" smtClean="0">
                <a:solidFill>
                  <a:schemeClr val="tx1"/>
                </a:solidFill>
                <a:latin typeface="+mn-lt"/>
                <a:ea typeface="+mn-ea"/>
                <a:cs typeface="+mn-cs"/>
              </a:rPr>
              <a:t>each</a:t>
            </a:r>
            <a:r>
              <a:rPr lang="nl-NL" sz="1200" kern="1200" dirty="0" smtClean="0">
                <a:solidFill>
                  <a:schemeClr val="tx1"/>
                </a:solidFill>
                <a:latin typeface="+mn-lt"/>
                <a:ea typeface="+mn-ea"/>
                <a:cs typeface="+mn-cs"/>
              </a:rPr>
              <a:t> private party has </a:t>
            </a:r>
            <a:r>
              <a:rPr lang="nl-NL" sz="1200" kern="1200" dirty="0" err="1" smtClean="0">
                <a:solidFill>
                  <a:schemeClr val="tx1"/>
                </a:solidFill>
                <a:latin typeface="+mn-lt"/>
                <a:ea typeface="+mn-ea"/>
                <a:cs typeface="+mn-cs"/>
              </a:rPr>
              <a:t>also</a:t>
            </a:r>
            <a:r>
              <a:rPr lang="nl-NL" sz="1200" kern="1200" dirty="0" smtClean="0">
                <a:solidFill>
                  <a:schemeClr val="tx1"/>
                </a:solidFill>
                <a:latin typeface="+mn-lt"/>
                <a:ea typeface="+mn-ea"/>
                <a:cs typeface="+mn-cs"/>
              </a:rPr>
              <a:t> </a:t>
            </a:r>
            <a:r>
              <a:rPr lang="nl-NL" sz="1200" kern="1200" dirty="0" err="1" smtClean="0">
                <a:solidFill>
                  <a:schemeClr val="tx1"/>
                </a:solidFill>
                <a:latin typeface="+mn-lt"/>
                <a:ea typeface="+mn-ea"/>
                <a:cs typeface="+mn-cs"/>
              </a:rPr>
              <a:t>own</a:t>
            </a:r>
            <a:r>
              <a:rPr lang="nl-NL" sz="1200" kern="1200" dirty="0" smtClean="0">
                <a:solidFill>
                  <a:schemeClr val="tx1"/>
                </a:solidFill>
                <a:latin typeface="+mn-lt"/>
                <a:ea typeface="+mn-ea"/>
                <a:cs typeface="+mn-cs"/>
              </a:rPr>
              <a:t> </a:t>
            </a:r>
            <a:r>
              <a:rPr lang="nl-NL" sz="1200" kern="1200" dirty="0" err="1" smtClean="0">
                <a:solidFill>
                  <a:schemeClr val="tx1"/>
                </a:solidFill>
                <a:latin typeface="+mn-lt"/>
                <a:ea typeface="+mn-ea"/>
                <a:cs typeface="+mn-cs"/>
              </a:rPr>
              <a:t>priorities</a:t>
            </a:r>
            <a:r>
              <a:rPr lang="nl-NL" sz="1200" kern="1200" dirty="0" smtClean="0">
                <a:solidFill>
                  <a:schemeClr val="tx1"/>
                </a:solidFill>
                <a:latin typeface="+mn-lt"/>
                <a:ea typeface="+mn-ea"/>
                <a:cs typeface="+mn-cs"/>
              </a:rPr>
              <a:t> and the </a:t>
            </a:r>
            <a:r>
              <a:rPr lang="nl-NL" sz="1200" kern="1200" dirty="0" err="1" smtClean="0">
                <a:solidFill>
                  <a:schemeClr val="tx1"/>
                </a:solidFill>
                <a:latin typeface="+mn-lt"/>
                <a:ea typeface="+mn-ea"/>
                <a:cs typeface="+mn-cs"/>
              </a:rPr>
              <a:t>working</a:t>
            </a:r>
            <a:r>
              <a:rPr lang="nl-NL" sz="1200" kern="1200" dirty="0" smtClean="0">
                <a:solidFill>
                  <a:schemeClr val="tx1"/>
                </a:solidFill>
                <a:latin typeface="+mn-lt"/>
                <a:ea typeface="+mn-ea"/>
                <a:cs typeface="+mn-cs"/>
              </a:rPr>
              <a:t> </a:t>
            </a:r>
            <a:r>
              <a:rPr lang="nl-NL" sz="1200" kern="1200" dirty="0" err="1" smtClean="0">
                <a:solidFill>
                  <a:schemeClr val="tx1"/>
                </a:solidFill>
                <a:latin typeface="+mn-lt"/>
                <a:ea typeface="+mn-ea"/>
                <a:cs typeface="+mn-cs"/>
              </a:rPr>
              <a:t>capacity</a:t>
            </a:r>
            <a:r>
              <a:rPr lang="nl-NL" sz="1200" kern="1200" dirty="0" smtClean="0">
                <a:solidFill>
                  <a:schemeClr val="tx1"/>
                </a:solidFill>
                <a:latin typeface="+mn-lt"/>
                <a:ea typeface="+mn-ea"/>
                <a:cs typeface="+mn-cs"/>
              </a:rPr>
              <a:t> is </a:t>
            </a:r>
            <a:r>
              <a:rPr lang="nl-NL" sz="1200" kern="1200" dirty="0" err="1" smtClean="0">
                <a:solidFill>
                  <a:schemeClr val="tx1"/>
                </a:solidFill>
                <a:latin typeface="+mn-lt"/>
                <a:ea typeface="+mn-ea"/>
                <a:cs typeface="+mn-cs"/>
              </a:rPr>
              <a:t>not</a:t>
            </a:r>
            <a:r>
              <a:rPr lang="nl-NL" sz="1200" kern="1200" dirty="0" smtClean="0">
                <a:solidFill>
                  <a:schemeClr val="tx1"/>
                </a:solidFill>
                <a:latin typeface="+mn-lt"/>
                <a:ea typeface="+mn-ea"/>
                <a:cs typeface="+mn-cs"/>
              </a:rPr>
              <a:t> </a:t>
            </a:r>
            <a:r>
              <a:rPr lang="nl-NL" sz="1200" kern="1200" dirty="0" err="1" smtClean="0">
                <a:solidFill>
                  <a:schemeClr val="tx1"/>
                </a:solidFill>
                <a:latin typeface="+mn-lt"/>
                <a:ea typeface="+mn-ea"/>
                <a:cs typeface="+mn-cs"/>
              </a:rPr>
              <a:t>infinite</a:t>
            </a:r>
            <a:r>
              <a:rPr lang="nl-NL" sz="1200" kern="1200" dirty="0" smtClean="0">
                <a:solidFill>
                  <a:schemeClr val="tx1"/>
                </a:solidFill>
                <a:latin typeface="+mn-lt"/>
                <a:ea typeface="+mn-ea"/>
                <a:cs typeface="+mn-cs"/>
              </a:rPr>
              <a:t>.</a:t>
            </a:r>
            <a:br>
              <a:rPr lang="nl-NL" sz="1200" kern="1200" dirty="0" smtClean="0">
                <a:solidFill>
                  <a:schemeClr val="tx1"/>
                </a:solidFill>
                <a:latin typeface="+mn-lt"/>
                <a:ea typeface="+mn-ea"/>
                <a:cs typeface="+mn-cs"/>
              </a:rPr>
            </a:br>
            <a:r>
              <a:rPr lang="nl-NL" sz="1200" kern="1200" dirty="0" smtClean="0">
                <a:solidFill>
                  <a:schemeClr val="tx1"/>
                </a:solidFill>
                <a:latin typeface="+mn-lt"/>
                <a:ea typeface="+mn-ea"/>
                <a:cs typeface="+mn-cs"/>
              </a:rPr>
              <a:t/>
            </a:r>
            <a:br>
              <a:rPr lang="nl-NL" sz="1200" kern="1200" dirty="0" smtClean="0">
                <a:solidFill>
                  <a:schemeClr val="tx1"/>
                </a:solidFill>
                <a:latin typeface="+mn-lt"/>
                <a:ea typeface="+mn-ea"/>
                <a:cs typeface="+mn-cs"/>
              </a:rPr>
            </a:br>
            <a:r>
              <a:rPr lang="nl-NL" sz="1200" kern="1200" dirty="0" smtClean="0">
                <a:solidFill>
                  <a:schemeClr val="tx1"/>
                </a:solidFill>
                <a:latin typeface="+mn-lt"/>
                <a:ea typeface="+mn-ea"/>
                <a:cs typeface="+mn-cs"/>
              </a:rPr>
              <a:t>For </a:t>
            </a:r>
            <a:r>
              <a:rPr lang="nl-NL" sz="1200" kern="1200" dirty="0" err="1" smtClean="0">
                <a:solidFill>
                  <a:schemeClr val="tx1"/>
                </a:solidFill>
                <a:latin typeface="+mn-lt"/>
                <a:ea typeface="+mn-ea"/>
                <a:cs typeface="+mn-cs"/>
              </a:rPr>
              <a:t>this</a:t>
            </a:r>
            <a:r>
              <a:rPr lang="nl-NL" sz="1200" kern="1200" dirty="0" smtClean="0">
                <a:solidFill>
                  <a:schemeClr val="tx1"/>
                </a:solidFill>
                <a:latin typeface="+mn-lt"/>
                <a:ea typeface="+mn-ea"/>
                <a:cs typeface="+mn-cs"/>
              </a:rPr>
              <a:t> </a:t>
            </a:r>
            <a:r>
              <a:rPr lang="nl-NL" sz="1200" kern="1200" dirty="0" err="1" smtClean="0">
                <a:solidFill>
                  <a:schemeClr val="tx1"/>
                </a:solidFill>
                <a:latin typeface="+mn-lt"/>
                <a:ea typeface="+mn-ea"/>
                <a:cs typeface="+mn-cs"/>
              </a:rPr>
              <a:t>reason</a:t>
            </a:r>
            <a:r>
              <a:rPr lang="nl-NL" sz="1200" kern="1200" dirty="0" smtClean="0">
                <a:solidFill>
                  <a:schemeClr val="tx1"/>
                </a:solidFill>
                <a:latin typeface="+mn-lt"/>
                <a:ea typeface="+mn-ea"/>
                <a:cs typeface="+mn-cs"/>
              </a:rPr>
              <a:t> we </a:t>
            </a:r>
            <a:r>
              <a:rPr lang="nl-NL" sz="1200" kern="1200" dirty="0" err="1" smtClean="0">
                <a:solidFill>
                  <a:schemeClr val="tx1"/>
                </a:solidFill>
                <a:latin typeface="+mn-lt"/>
                <a:ea typeface="+mn-ea"/>
                <a:cs typeface="+mn-cs"/>
              </a:rPr>
              <a:t>emphasise</a:t>
            </a:r>
            <a:r>
              <a:rPr lang="nl-NL" sz="1200" kern="1200" dirty="0" smtClean="0">
                <a:solidFill>
                  <a:schemeClr val="tx1"/>
                </a:solidFill>
                <a:latin typeface="+mn-lt"/>
                <a:ea typeface="+mn-ea"/>
                <a:cs typeface="+mn-cs"/>
              </a:rPr>
              <a:t> the </a:t>
            </a:r>
            <a:r>
              <a:rPr lang="nl-NL" sz="1200" kern="1200" dirty="0" err="1" smtClean="0">
                <a:solidFill>
                  <a:schemeClr val="tx1"/>
                </a:solidFill>
                <a:latin typeface="+mn-lt"/>
                <a:ea typeface="+mn-ea"/>
                <a:cs typeface="+mn-cs"/>
              </a:rPr>
              <a:t>need</a:t>
            </a:r>
            <a:r>
              <a:rPr lang="nl-NL" sz="1200" kern="1200" dirty="0" smtClean="0">
                <a:solidFill>
                  <a:schemeClr val="tx1"/>
                </a:solidFill>
                <a:latin typeface="+mn-lt"/>
                <a:ea typeface="+mn-ea"/>
                <a:cs typeface="+mn-cs"/>
              </a:rPr>
              <a:t> of setting </a:t>
            </a:r>
            <a:r>
              <a:rPr lang="nl-NL" sz="1200" kern="1200" dirty="0" err="1" smtClean="0">
                <a:solidFill>
                  <a:schemeClr val="tx1"/>
                </a:solidFill>
                <a:latin typeface="+mn-lt"/>
                <a:ea typeface="+mn-ea"/>
                <a:cs typeface="+mn-cs"/>
              </a:rPr>
              <a:t>priorities</a:t>
            </a:r>
            <a:r>
              <a:rPr lang="nl-NL" sz="1200" kern="1200" dirty="0" smtClean="0">
                <a:solidFill>
                  <a:schemeClr val="tx1"/>
                </a:solidFill>
                <a:latin typeface="+mn-lt"/>
                <a:ea typeface="+mn-ea"/>
                <a:cs typeface="+mn-cs"/>
              </a:rPr>
              <a:t> and </a:t>
            </a:r>
            <a:r>
              <a:rPr lang="nl-NL" sz="1200" kern="1200" dirty="0" err="1" smtClean="0">
                <a:solidFill>
                  <a:schemeClr val="tx1"/>
                </a:solidFill>
                <a:latin typeface="+mn-lt"/>
                <a:ea typeface="+mn-ea"/>
                <a:cs typeface="+mn-cs"/>
              </a:rPr>
              <a:t>co-production</a:t>
            </a:r>
            <a:r>
              <a:rPr lang="nl-NL" sz="1200" kern="1200" dirty="0" smtClean="0">
                <a:solidFill>
                  <a:schemeClr val="tx1"/>
                </a:solidFill>
                <a:latin typeface="+mn-lt"/>
                <a:ea typeface="+mn-ea"/>
                <a:cs typeface="+mn-cs"/>
              </a:rPr>
              <a:t> </a:t>
            </a:r>
            <a:r>
              <a:rPr lang="nl-NL" sz="1200" kern="1200" dirty="0" err="1" smtClean="0">
                <a:solidFill>
                  <a:schemeClr val="tx1"/>
                </a:solidFill>
                <a:latin typeface="+mn-lt"/>
                <a:ea typeface="+mn-ea"/>
                <a:cs typeface="+mn-cs"/>
              </a:rPr>
              <a:t>whereas</a:t>
            </a:r>
            <a:r>
              <a:rPr lang="nl-NL" sz="1200" kern="1200" dirty="0" smtClean="0">
                <a:solidFill>
                  <a:schemeClr val="tx1"/>
                </a:solidFill>
                <a:latin typeface="+mn-lt"/>
                <a:ea typeface="+mn-ea"/>
                <a:cs typeface="+mn-cs"/>
              </a:rPr>
              <a:t> </a:t>
            </a:r>
            <a:r>
              <a:rPr lang="nl-NL" sz="1200" kern="1200" baseline="0" dirty="0" smtClean="0">
                <a:solidFill>
                  <a:schemeClr val="tx1"/>
                </a:solidFill>
                <a:latin typeface="+mn-lt"/>
                <a:ea typeface="+mn-ea"/>
                <a:cs typeface="+mn-cs"/>
              </a:rPr>
              <a:t>the </a:t>
            </a:r>
            <a:r>
              <a:rPr lang="nl-NL" sz="1200" kern="1200" dirty="0" err="1" smtClean="0">
                <a:solidFill>
                  <a:schemeClr val="tx1"/>
                </a:solidFill>
                <a:latin typeface="+mn-lt"/>
                <a:ea typeface="+mn-ea"/>
                <a:cs typeface="+mn-cs"/>
              </a:rPr>
              <a:t>national</a:t>
            </a:r>
            <a:r>
              <a:rPr lang="nl-NL" sz="1200" kern="1200" dirty="0" smtClean="0">
                <a:solidFill>
                  <a:schemeClr val="tx1"/>
                </a:solidFill>
                <a:latin typeface="+mn-lt"/>
                <a:ea typeface="+mn-ea"/>
                <a:cs typeface="+mn-cs"/>
              </a:rPr>
              <a:t> </a:t>
            </a:r>
            <a:r>
              <a:rPr lang="nl-NL" sz="1200" kern="1200" dirty="0" err="1" smtClean="0">
                <a:solidFill>
                  <a:schemeClr val="tx1"/>
                </a:solidFill>
                <a:latin typeface="+mn-lt"/>
                <a:ea typeface="+mn-ea"/>
                <a:cs typeface="+mn-cs"/>
              </a:rPr>
              <a:t>government</a:t>
            </a:r>
            <a:r>
              <a:rPr lang="nl-NL" sz="1200" kern="1200" dirty="0" smtClean="0">
                <a:solidFill>
                  <a:schemeClr val="tx1"/>
                </a:solidFill>
                <a:latin typeface="+mn-lt"/>
                <a:ea typeface="+mn-ea"/>
                <a:cs typeface="+mn-cs"/>
              </a:rPr>
              <a:t> </a:t>
            </a:r>
            <a:r>
              <a:rPr lang="nl-NL" sz="1200" kern="1200" dirty="0" err="1" smtClean="0">
                <a:solidFill>
                  <a:schemeClr val="tx1"/>
                </a:solidFill>
                <a:latin typeface="+mn-lt"/>
                <a:ea typeface="+mn-ea"/>
                <a:cs typeface="+mn-cs"/>
              </a:rPr>
              <a:t>expects</a:t>
            </a:r>
            <a:r>
              <a:rPr lang="nl-NL" sz="1200" kern="1200" dirty="0" smtClean="0">
                <a:solidFill>
                  <a:schemeClr val="tx1"/>
                </a:solidFill>
                <a:latin typeface="+mn-lt"/>
                <a:ea typeface="+mn-ea"/>
                <a:cs typeface="+mn-cs"/>
              </a:rPr>
              <a:t> </a:t>
            </a:r>
            <a:r>
              <a:rPr lang="nl-NL" sz="1200" kern="1200" dirty="0" err="1" smtClean="0">
                <a:solidFill>
                  <a:schemeClr val="tx1"/>
                </a:solidFill>
                <a:latin typeface="+mn-lt"/>
                <a:ea typeface="+mn-ea"/>
                <a:cs typeface="+mn-cs"/>
              </a:rPr>
              <a:t>large</a:t>
            </a:r>
            <a:r>
              <a:rPr lang="nl-NL" sz="1200" kern="1200" dirty="0" smtClean="0">
                <a:solidFill>
                  <a:schemeClr val="tx1"/>
                </a:solidFill>
                <a:latin typeface="+mn-lt"/>
                <a:ea typeface="+mn-ea"/>
                <a:cs typeface="+mn-cs"/>
              </a:rPr>
              <a:t> </a:t>
            </a:r>
            <a:r>
              <a:rPr lang="nl-NL" sz="1200" kern="1200" dirty="0" err="1" smtClean="0">
                <a:solidFill>
                  <a:schemeClr val="tx1"/>
                </a:solidFill>
                <a:latin typeface="+mn-lt"/>
                <a:ea typeface="+mn-ea"/>
                <a:cs typeface="+mn-cs"/>
              </a:rPr>
              <a:t>commitment</a:t>
            </a:r>
            <a:r>
              <a:rPr lang="nl-NL" sz="1200" kern="1200" dirty="0" smtClean="0">
                <a:solidFill>
                  <a:schemeClr val="tx1"/>
                </a:solidFill>
                <a:latin typeface="+mn-lt"/>
                <a:ea typeface="+mn-ea"/>
                <a:cs typeface="+mn-cs"/>
              </a:rPr>
              <a:t> and </a:t>
            </a:r>
            <a:r>
              <a:rPr lang="nl-NL" sz="1200" kern="1200" dirty="0" err="1" smtClean="0">
                <a:solidFill>
                  <a:schemeClr val="tx1"/>
                </a:solidFill>
                <a:latin typeface="+mn-lt"/>
                <a:ea typeface="+mn-ea"/>
                <a:cs typeface="+mn-cs"/>
              </a:rPr>
              <a:t>own</a:t>
            </a:r>
            <a:r>
              <a:rPr lang="nl-NL" sz="1200" kern="1200" dirty="0" smtClean="0">
                <a:solidFill>
                  <a:schemeClr val="tx1"/>
                </a:solidFill>
                <a:latin typeface="+mn-lt"/>
                <a:ea typeface="+mn-ea"/>
                <a:cs typeface="+mn-cs"/>
              </a:rPr>
              <a:t> </a:t>
            </a:r>
            <a:r>
              <a:rPr lang="nl-NL" sz="1200" kern="1200" dirty="0" err="1" smtClean="0">
                <a:solidFill>
                  <a:schemeClr val="tx1"/>
                </a:solidFill>
                <a:latin typeface="+mn-lt"/>
                <a:ea typeface="+mn-ea"/>
                <a:cs typeface="+mn-cs"/>
              </a:rPr>
              <a:t>responsibility</a:t>
            </a:r>
            <a:r>
              <a:rPr lang="nl-NL" sz="1200" kern="1200" dirty="0" smtClean="0">
                <a:solidFill>
                  <a:schemeClr val="tx1"/>
                </a:solidFill>
                <a:latin typeface="+mn-lt"/>
                <a:ea typeface="+mn-ea"/>
                <a:cs typeface="+mn-cs"/>
              </a:rPr>
              <a:t> </a:t>
            </a:r>
            <a:r>
              <a:rPr lang="nl-NL" sz="1200" kern="1200" dirty="0" err="1" smtClean="0">
                <a:solidFill>
                  <a:schemeClr val="tx1"/>
                </a:solidFill>
                <a:latin typeface="+mn-lt"/>
                <a:ea typeface="+mn-ea"/>
                <a:cs typeface="+mn-cs"/>
              </a:rPr>
              <a:t>from</a:t>
            </a:r>
            <a:r>
              <a:rPr lang="nl-NL" sz="1200" kern="1200" dirty="0" smtClean="0">
                <a:solidFill>
                  <a:schemeClr val="tx1"/>
                </a:solidFill>
                <a:latin typeface="+mn-lt"/>
                <a:ea typeface="+mn-ea"/>
                <a:cs typeface="+mn-cs"/>
              </a:rPr>
              <a:t> the</a:t>
            </a:r>
            <a:r>
              <a:rPr lang="nl-NL" sz="1200" kern="1200" baseline="0" dirty="0" smtClean="0">
                <a:solidFill>
                  <a:schemeClr val="tx1"/>
                </a:solidFill>
                <a:latin typeface="+mn-lt"/>
                <a:ea typeface="+mn-ea"/>
                <a:cs typeface="+mn-cs"/>
              </a:rPr>
              <a:t> private </a:t>
            </a:r>
            <a:r>
              <a:rPr lang="nl-NL" sz="1200" kern="1200" baseline="0" dirty="0" err="1" smtClean="0">
                <a:solidFill>
                  <a:schemeClr val="tx1"/>
                </a:solidFill>
                <a:latin typeface="+mn-lt"/>
                <a:ea typeface="+mn-ea"/>
                <a:cs typeface="+mn-cs"/>
              </a:rPr>
              <a:t>parties</a:t>
            </a:r>
            <a:r>
              <a:rPr lang="nl-NL" sz="1200" kern="1200" baseline="0" dirty="0" smtClean="0">
                <a:solidFill>
                  <a:schemeClr val="tx1"/>
                </a:solidFill>
                <a:latin typeface="+mn-lt"/>
                <a:ea typeface="+mn-ea"/>
                <a:cs typeface="+mn-cs"/>
              </a:rPr>
              <a:t> </a:t>
            </a:r>
            <a:endParaRPr lang="nl-NL" dirty="0"/>
          </a:p>
        </p:txBody>
      </p:sp>
      <p:sp>
        <p:nvSpPr>
          <p:cNvPr id="4" name="Tijdelijke aanduiding voor dianummer 3"/>
          <p:cNvSpPr>
            <a:spLocks noGrp="1"/>
          </p:cNvSpPr>
          <p:nvPr>
            <p:ph type="sldNum" sz="quarter" idx="10"/>
          </p:nvPr>
        </p:nvSpPr>
        <p:spPr/>
        <p:txBody>
          <a:bodyPr/>
          <a:lstStyle/>
          <a:p>
            <a:fld id="{F0285AC7-D60F-4D17-803B-34D3B8D1E568}" type="slidenum">
              <a:rPr lang="nl-NL" smtClean="0"/>
              <a:pPr/>
              <a:t>8</a:t>
            </a:fld>
            <a:endParaRPr lang="nl-NL"/>
          </a:p>
        </p:txBody>
      </p:sp>
    </p:spTree>
    <p:extLst>
      <p:ext uri="{BB962C8B-B14F-4D97-AF65-F5344CB8AC3E}">
        <p14:creationId xmlns:p14="http://schemas.microsoft.com/office/powerpoint/2010/main" val="36271779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err="1" smtClean="0"/>
              <a:t>What</a:t>
            </a:r>
            <a:r>
              <a:rPr lang="nl-NL" dirty="0" smtClean="0"/>
              <a:t> is </a:t>
            </a:r>
            <a:r>
              <a:rPr lang="nl-NL" dirty="0" err="1" smtClean="0"/>
              <a:t>the</a:t>
            </a:r>
            <a:r>
              <a:rPr lang="nl-NL" dirty="0" smtClean="0"/>
              <a:t> </a:t>
            </a:r>
            <a:r>
              <a:rPr lang="nl-NL" dirty="0" err="1" smtClean="0"/>
              <a:t>actual</a:t>
            </a:r>
            <a:r>
              <a:rPr lang="nl-NL" dirty="0" smtClean="0"/>
              <a:t> </a:t>
            </a:r>
            <a:r>
              <a:rPr lang="nl-NL" dirty="0" err="1" smtClean="0"/>
              <a:t>situation</a:t>
            </a:r>
            <a:r>
              <a:rPr lang="nl-NL" dirty="0" smtClean="0"/>
              <a:t> </a:t>
            </a:r>
            <a:r>
              <a:rPr lang="nl-NL" dirty="0" err="1" smtClean="0"/>
              <a:t>two</a:t>
            </a:r>
            <a:r>
              <a:rPr lang="nl-NL" baseline="0" dirty="0" smtClean="0"/>
              <a:t> </a:t>
            </a:r>
            <a:r>
              <a:rPr lang="nl-NL" baseline="0" dirty="0" err="1" smtClean="0"/>
              <a:t>years</a:t>
            </a:r>
            <a:r>
              <a:rPr lang="nl-NL" baseline="0" dirty="0" smtClean="0"/>
              <a:t> </a:t>
            </a:r>
            <a:r>
              <a:rPr lang="nl-NL" baseline="0" dirty="0" err="1" smtClean="0"/>
              <a:t>after</a:t>
            </a:r>
            <a:r>
              <a:rPr lang="nl-NL" baseline="0" dirty="0" smtClean="0"/>
              <a:t> </a:t>
            </a:r>
            <a:r>
              <a:rPr lang="nl-NL" baseline="0" dirty="0" err="1" smtClean="0"/>
              <a:t>the</a:t>
            </a:r>
            <a:r>
              <a:rPr lang="nl-NL" baseline="0" dirty="0" smtClean="0"/>
              <a:t> Dutch Parlement gave </a:t>
            </a:r>
            <a:r>
              <a:rPr lang="nl-NL" baseline="0" dirty="0" err="1" smtClean="0"/>
              <a:t>the</a:t>
            </a:r>
            <a:r>
              <a:rPr lang="nl-NL" baseline="0" dirty="0" smtClean="0"/>
              <a:t> </a:t>
            </a:r>
            <a:r>
              <a:rPr lang="nl-NL" baseline="0" dirty="0" err="1" smtClean="0"/>
              <a:t>strategy</a:t>
            </a:r>
            <a:r>
              <a:rPr lang="nl-NL" baseline="0" dirty="0" smtClean="0"/>
              <a:t> a green light?</a:t>
            </a:r>
          </a:p>
          <a:p>
            <a:endParaRPr lang="nl-NL" baseline="0" dirty="0" smtClean="0"/>
          </a:p>
          <a:p>
            <a:r>
              <a:rPr lang="nl-NL" sz="1100" kern="1200" dirty="0" smtClean="0">
                <a:solidFill>
                  <a:schemeClr val="tx1"/>
                </a:solidFill>
                <a:effectLst/>
                <a:latin typeface="+mn-lt"/>
                <a:ea typeface="+mn-ea"/>
                <a:cs typeface="+mn-cs"/>
              </a:rPr>
              <a:t>We are</a:t>
            </a:r>
            <a:r>
              <a:rPr lang="nl-NL" sz="1100" kern="1200" baseline="0" dirty="0" smtClean="0">
                <a:solidFill>
                  <a:schemeClr val="tx1"/>
                </a:solidFill>
                <a:effectLst/>
                <a:latin typeface="+mn-lt"/>
                <a:ea typeface="+mn-ea"/>
                <a:cs typeface="+mn-cs"/>
              </a:rPr>
              <a:t> </a:t>
            </a:r>
            <a:r>
              <a:rPr lang="nl-NL" sz="1100" kern="1200" baseline="0" dirty="0" err="1" smtClean="0">
                <a:solidFill>
                  <a:schemeClr val="tx1"/>
                </a:solidFill>
                <a:effectLst/>
                <a:latin typeface="+mn-lt"/>
                <a:ea typeface="+mn-ea"/>
                <a:cs typeface="+mn-cs"/>
              </a:rPr>
              <a:t>making</a:t>
            </a:r>
            <a:r>
              <a:rPr lang="nl-NL" sz="1100" kern="1200" baseline="0" dirty="0" smtClean="0">
                <a:solidFill>
                  <a:schemeClr val="tx1"/>
                </a:solidFill>
                <a:effectLst/>
                <a:latin typeface="+mn-lt"/>
                <a:ea typeface="+mn-ea"/>
                <a:cs typeface="+mn-cs"/>
              </a:rPr>
              <a:t> </a:t>
            </a:r>
            <a:r>
              <a:rPr lang="nl-NL" sz="1100" kern="1200" baseline="0" dirty="0" err="1" smtClean="0">
                <a:solidFill>
                  <a:schemeClr val="tx1"/>
                </a:solidFill>
                <a:effectLst/>
                <a:latin typeface="+mn-lt"/>
                <a:ea typeface="+mn-ea"/>
                <a:cs typeface="+mn-cs"/>
              </a:rPr>
              <a:t>good</a:t>
            </a:r>
            <a:r>
              <a:rPr lang="nl-NL" sz="1100" kern="1200" baseline="0" dirty="0" smtClean="0">
                <a:solidFill>
                  <a:schemeClr val="tx1"/>
                </a:solidFill>
                <a:effectLst/>
                <a:latin typeface="+mn-lt"/>
                <a:ea typeface="+mn-ea"/>
                <a:cs typeface="+mn-cs"/>
              </a:rPr>
              <a:t> </a:t>
            </a:r>
            <a:r>
              <a:rPr lang="nl-NL" sz="1100" kern="1200" baseline="0" dirty="0" err="1" smtClean="0">
                <a:solidFill>
                  <a:schemeClr val="tx1"/>
                </a:solidFill>
                <a:effectLst/>
                <a:latin typeface="+mn-lt"/>
                <a:ea typeface="+mn-ea"/>
                <a:cs typeface="+mn-cs"/>
              </a:rPr>
              <a:t>progress</a:t>
            </a:r>
            <a:r>
              <a:rPr lang="nl-NL" sz="1100" kern="1200" baseline="0" dirty="0" smtClean="0">
                <a:solidFill>
                  <a:schemeClr val="tx1"/>
                </a:solidFill>
                <a:effectLst/>
                <a:latin typeface="+mn-lt"/>
                <a:ea typeface="+mn-ea"/>
                <a:cs typeface="+mn-cs"/>
              </a:rPr>
              <a:t>. </a:t>
            </a:r>
            <a:r>
              <a:rPr lang="nl-NL" sz="1100" kern="1200" dirty="0" err="1" smtClean="0">
                <a:solidFill>
                  <a:schemeClr val="tx1"/>
                </a:solidFill>
                <a:effectLst/>
                <a:latin typeface="+mn-lt"/>
                <a:ea typeface="+mn-ea"/>
                <a:cs typeface="+mn-cs"/>
              </a:rPr>
              <a:t>Many</a:t>
            </a:r>
            <a:r>
              <a:rPr lang="nl-NL" sz="1100" kern="1200" dirty="0" smtClean="0">
                <a:solidFill>
                  <a:schemeClr val="tx1"/>
                </a:solidFill>
                <a:effectLst/>
                <a:latin typeface="+mn-lt"/>
                <a:ea typeface="+mn-ea"/>
                <a:cs typeface="+mn-cs"/>
              </a:rPr>
              <a:t> actions haven been taken and </a:t>
            </a:r>
            <a:r>
              <a:rPr lang="nl-NL" sz="1100" kern="1200" dirty="0" err="1" smtClean="0">
                <a:solidFill>
                  <a:schemeClr val="tx1"/>
                </a:solidFill>
                <a:effectLst/>
                <a:latin typeface="+mn-lt"/>
                <a:ea typeface="+mn-ea"/>
                <a:cs typeface="+mn-cs"/>
              </a:rPr>
              <a:t>will</a:t>
            </a:r>
            <a:r>
              <a:rPr lang="nl-NL" sz="1100" kern="1200" dirty="0" smtClean="0">
                <a:solidFill>
                  <a:schemeClr val="tx1"/>
                </a:solidFill>
                <a:effectLst/>
                <a:latin typeface="+mn-lt"/>
                <a:ea typeface="+mn-ea"/>
                <a:cs typeface="+mn-cs"/>
              </a:rPr>
              <a:t> lead to </a:t>
            </a:r>
            <a:r>
              <a:rPr lang="nl-NL" sz="1100" kern="1200" dirty="0" err="1" smtClean="0">
                <a:solidFill>
                  <a:schemeClr val="tx1"/>
                </a:solidFill>
                <a:effectLst/>
                <a:latin typeface="+mn-lt"/>
                <a:ea typeface="+mn-ea"/>
                <a:cs typeface="+mn-cs"/>
              </a:rPr>
              <a:t>results</a:t>
            </a:r>
            <a:r>
              <a:rPr lang="nl-NL" sz="1100" kern="1200" dirty="0" smtClean="0">
                <a:solidFill>
                  <a:schemeClr val="tx1"/>
                </a:solidFill>
                <a:effectLst/>
                <a:latin typeface="+mn-lt"/>
                <a:ea typeface="+mn-ea"/>
                <a:cs typeface="+mn-cs"/>
              </a:rPr>
              <a:t> in the </a:t>
            </a:r>
            <a:r>
              <a:rPr lang="nl-NL" sz="1100" kern="1200" dirty="0" err="1" smtClean="0">
                <a:solidFill>
                  <a:schemeClr val="tx1"/>
                </a:solidFill>
                <a:effectLst/>
                <a:latin typeface="+mn-lt"/>
                <a:ea typeface="+mn-ea"/>
                <a:cs typeface="+mn-cs"/>
              </a:rPr>
              <a:t>foreseeable</a:t>
            </a:r>
            <a:r>
              <a:rPr lang="nl-NL" sz="1100" kern="1200" dirty="0" smtClean="0">
                <a:solidFill>
                  <a:schemeClr val="tx1"/>
                </a:solidFill>
                <a:effectLst/>
                <a:latin typeface="+mn-lt"/>
                <a:ea typeface="+mn-ea"/>
                <a:cs typeface="+mn-cs"/>
              </a:rPr>
              <a:t> </a:t>
            </a:r>
            <a:r>
              <a:rPr lang="nl-NL" sz="1100" kern="1200" dirty="0" err="1" smtClean="0">
                <a:solidFill>
                  <a:schemeClr val="tx1"/>
                </a:solidFill>
                <a:effectLst/>
                <a:latin typeface="+mn-lt"/>
                <a:ea typeface="+mn-ea"/>
                <a:cs typeface="+mn-cs"/>
              </a:rPr>
              <a:t>future</a:t>
            </a:r>
            <a:r>
              <a:rPr lang="nl-NL" sz="1100" kern="1200" dirty="0" smtClean="0">
                <a:solidFill>
                  <a:schemeClr val="tx1"/>
                </a:solidFill>
                <a:effectLst/>
                <a:latin typeface="+mn-lt"/>
                <a:ea typeface="+mn-ea"/>
                <a:cs typeface="+mn-cs"/>
              </a:rPr>
              <a:t>.</a:t>
            </a:r>
            <a:br>
              <a:rPr lang="nl-NL" sz="1100" kern="1200" dirty="0" smtClean="0">
                <a:solidFill>
                  <a:schemeClr val="tx1"/>
                </a:solidFill>
                <a:effectLst/>
                <a:latin typeface="+mn-lt"/>
                <a:ea typeface="+mn-ea"/>
                <a:cs typeface="+mn-cs"/>
              </a:rPr>
            </a:br>
            <a:endParaRPr lang="nl-NL" sz="1100" kern="1200" dirty="0" smtClean="0">
              <a:solidFill>
                <a:schemeClr val="tx1"/>
              </a:solidFill>
              <a:effectLst/>
              <a:latin typeface="+mn-lt"/>
              <a:ea typeface="+mn-ea"/>
              <a:cs typeface="+mn-cs"/>
            </a:endParaRPr>
          </a:p>
          <a:p>
            <a:r>
              <a:rPr lang="nl-NL" sz="1100" kern="1200" dirty="0" smtClean="0">
                <a:solidFill>
                  <a:schemeClr val="tx1"/>
                </a:solidFill>
                <a:effectLst/>
                <a:latin typeface="+mn-lt"/>
                <a:ea typeface="+mn-ea"/>
                <a:cs typeface="+mn-cs"/>
              </a:rPr>
              <a:t>For </a:t>
            </a:r>
            <a:r>
              <a:rPr lang="nl-NL" sz="1100" kern="1200" dirty="0" err="1" smtClean="0">
                <a:solidFill>
                  <a:schemeClr val="tx1"/>
                </a:solidFill>
                <a:effectLst/>
                <a:latin typeface="+mn-lt"/>
                <a:ea typeface="+mn-ea"/>
                <a:cs typeface="+mn-cs"/>
              </a:rPr>
              <a:t>instance</a:t>
            </a:r>
            <a:r>
              <a:rPr lang="nl-NL" sz="1100" kern="1200" dirty="0" smtClean="0">
                <a:solidFill>
                  <a:schemeClr val="tx1"/>
                </a:solidFill>
                <a:effectLst/>
                <a:latin typeface="+mn-lt"/>
                <a:ea typeface="+mn-ea"/>
                <a:cs typeface="+mn-cs"/>
              </a:rPr>
              <a:t> actions </a:t>
            </a:r>
            <a:r>
              <a:rPr lang="nl-NL" sz="1100" kern="1200" dirty="0" err="1" smtClean="0">
                <a:solidFill>
                  <a:schemeClr val="tx1"/>
                </a:solidFill>
                <a:effectLst/>
                <a:latin typeface="+mn-lt"/>
                <a:ea typeface="+mn-ea"/>
                <a:cs typeface="+mn-cs"/>
              </a:rPr>
              <a:t>that</a:t>
            </a:r>
            <a:r>
              <a:rPr lang="nl-NL" sz="1100" kern="1200" dirty="0" smtClean="0">
                <a:solidFill>
                  <a:schemeClr val="tx1"/>
                </a:solidFill>
                <a:effectLst/>
                <a:latin typeface="+mn-lt"/>
                <a:ea typeface="+mn-ea"/>
                <a:cs typeface="+mn-cs"/>
              </a:rPr>
              <a:t> </a:t>
            </a:r>
            <a:r>
              <a:rPr lang="nl-NL" sz="1100" kern="1200" dirty="0" err="1" smtClean="0">
                <a:solidFill>
                  <a:schemeClr val="tx1"/>
                </a:solidFill>
                <a:effectLst/>
                <a:latin typeface="+mn-lt"/>
                <a:ea typeface="+mn-ea"/>
                <a:cs typeface="+mn-cs"/>
              </a:rPr>
              <a:t>will</a:t>
            </a:r>
            <a:r>
              <a:rPr lang="nl-NL" sz="1100" kern="1200" dirty="0" smtClean="0">
                <a:solidFill>
                  <a:schemeClr val="tx1"/>
                </a:solidFill>
                <a:effectLst/>
                <a:latin typeface="+mn-lt"/>
                <a:ea typeface="+mn-ea"/>
                <a:cs typeface="+mn-cs"/>
              </a:rPr>
              <a:t> lead </a:t>
            </a:r>
            <a:r>
              <a:rPr lang="nl-NL" sz="1100" kern="1200" dirty="0" err="1" smtClean="0">
                <a:solidFill>
                  <a:schemeClr val="tx1"/>
                </a:solidFill>
                <a:effectLst/>
                <a:latin typeface="+mn-lt"/>
                <a:ea typeface="+mn-ea"/>
                <a:cs typeface="+mn-cs"/>
              </a:rPr>
              <a:t>to</a:t>
            </a:r>
            <a:r>
              <a:rPr lang="nl-NL" sz="1100" kern="1200" dirty="0" smtClean="0">
                <a:solidFill>
                  <a:schemeClr val="tx1"/>
                </a:solidFill>
                <a:effectLst/>
                <a:latin typeface="+mn-lt"/>
                <a:ea typeface="+mn-ea"/>
                <a:cs typeface="+mn-cs"/>
              </a:rPr>
              <a:t>:</a:t>
            </a:r>
          </a:p>
          <a:p>
            <a:pPr>
              <a:buFont typeface="Arial" pitchFamily="34" charset="0"/>
              <a:buNone/>
            </a:pPr>
            <a:endParaRPr lang="nl-NL" sz="1100" kern="1200" dirty="0" smtClean="0">
              <a:solidFill>
                <a:schemeClr val="tx1"/>
              </a:solidFill>
              <a:effectLst/>
              <a:latin typeface="+mn-lt"/>
              <a:ea typeface="+mn-ea"/>
              <a:cs typeface="+mn-cs"/>
            </a:endParaRPr>
          </a:p>
          <a:p>
            <a:pPr>
              <a:buFont typeface="Arial" pitchFamily="34" charset="0"/>
              <a:buChar char="•"/>
            </a:pPr>
            <a:r>
              <a:rPr lang="nl-NL" sz="1100" kern="1200" dirty="0" smtClean="0">
                <a:solidFill>
                  <a:schemeClr val="tx1"/>
                </a:solidFill>
                <a:effectLst/>
                <a:latin typeface="+mn-lt"/>
                <a:ea typeface="+mn-ea"/>
                <a:cs typeface="+mn-cs"/>
              </a:rPr>
              <a:t>A </a:t>
            </a:r>
            <a:r>
              <a:rPr lang="nl-NL" sz="1100" kern="1200" dirty="0" err="1" smtClean="0">
                <a:solidFill>
                  <a:schemeClr val="tx1"/>
                </a:solidFill>
                <a:effectLst/>
                <a:latin typeface="+mn-lt"/>
                <a:ea typeface="+mn-ea"/>
                <a:cs typeface="+mn-cs"/>
              </a:rPr>
              <a:t>favourable</a:t>
            </a:r>
            <a:r>
              <a:rPr lang="nl-NL" sz="1100" kern="1200" dirty="0" smtClean="0">
                <a:solidFill>
                  <a:schemeClr val="tx1"/>
                </a:solidFill>
                <a:effectLst/>
                <a:latin typeface="+mn-lt"/>
                <a:ea typeface="+mn-ea"/>
                <a:cs typeface="+mn-cs"/>
              </a:rPr>
              <a:t> business </a:t>
            </a:r>
            <a:r>
              <a:rPr lang="nl-NL" sz="1100" kern="1200" dirty="0" err="1" smtClean="0">
                <a:solidFill>
                  <a:schemeClr val="tx1"/>
                </a:solidFill>
                <a:effectLst/>
                <a:latin typeface="+mn-lt"/>
                <a:ea typeface="+mn-ea"/>
                <a:cs typeface="+mn-cs"/>
              </a:rPr>
              <a:t>climate</a:t>
            </a:r>
            <a:r>
              <a:rPr lang="nl-NL" sz="1100" kern="1200" dirty="0" smtClean="0">
                <a:solidFill>
                  <a:schemeClr val="tx1"/>
                </a:solidFill>
                <a:effectLst/>
                <a:latin typeface="+mn-lt"/>
                <a:ea typeface="+mn-ea"/>
                <a:cs typeface="+mn-cs"/>
              </a:rPr>
              <a:t>.</a:t>
            </a:r>
            <a:br>
              <a:rPr lang="nl-NL" sz="1100" kern="1200" dirty="0" smtClean="0">
                <a:solidFill>
                  <a:schemeClr val="tx1"/>
                </a:solidFill>
                <a:effectLst/>
                <a:latin typeface="+mn-lt"/>
                <a:ea typeface="+mn-ea"/>
                <a:cs typeface="+mn-cs"/>
              </a:rPr>
            </a:br>
            <a:r>
              <a:rPr lang="nl-NL" sz="1100" kern="1200" dirty="0" smtClean="0">
                <a:solidFill>
                  <a:schemeClr val="tx1"/>
                </a:solidFill>
                <a:effectLst/>
                <a:latin typeface="+mn-lt"/>
                <a:ea typeface="+mn-ea"/>
                <a:cs typeface="+mn-cs"/>
              </a:rPr>
              <a:t>The </a:t>
            </a:r>
            <a:r>
              <a:rPr lang="nl-NL" sz="1100" kern="1200" dirty="0" err="1" smtClean="0">
                <a:solidFill>
                  <a:schemeClr val="tx1"/>
                </a:solidFill>
                <a:effectLst/>
                <a:latin typeface="+mn-lt"/>
                <a:ea typeface="+mn-ea"/>
                <a:cs typeface="+mn-cs"/>
              </a:rPr>
              <a:t>national</a:t>
            </a:r>
            <a:r>
              <a:rPr lang="nl-NL" sz="1100" kern="1200" dirty="0" smtClean="0">
                <a:solidFill>
                  <a:schemeClr val="tx1"/>
                </a:solidFill>
                <a:effectLst/>
                <a:latin typeface="+mn-lt"/>
                <a:ea typeface="+mn-ea"/>
                <a:cs typeface="+mn-cs"/>
              </a:rPr>
              <a:t> </a:t>
            </a:r>
            <a:r>
              <a:rPr lang="nl-NL" sz="1100" kern="1200" dirty="0" err="1" smtClean="0">
                <a:solidFill>
                  <a:schemeClr val="tx1"/>
                </a:solidFill>
                <a:effectLst/>
                <a:latin typeface="+mn-lt"/>
                <a:ea typeface="+mn-ea"/>
                <a:cs typeface="+mn-cs"/>
              </a:rPr>
              <a:t>government</a:t>
            </a:r>
            <a:r>
              <a:rPr lang="nl-NL" sz="1100" kern="1200" dirty="0" smtClean="0">
                <a:solidFill>
                  <a:schemeClr val="tx1"/>
                </a:solidFill>
                <a:effectLst/>
                <a:latin typeface="+mn-lt"/>
                <a:ea typeface="+mn-ea"/>
                <a:cs typeface="+mn-cs"/>
              </a:rPr>
              <a:t> and the</a:t>
            </a:r>
            <a:r>
              <a:rPr lang="nl-NL" sz="1100" kern="1200" baseline="0" dirty="0" smtClean="0">
                <a:solidFill>
                  <a:schemeClr val="tx1"/>
                </a:solidFill>
                <a:effectLst/>
                <a:latin typeface="+mn-lt"/>
                <a:ea typeface="+mn-ea"/>
                <a:cs typeface="+mn-cs"/>
              </a:rPr>
              <a:t> </a:t>
            </a:r>
            <a:r>
              <a:rPr lang="nl-NL" sz="1100" kern="1200" baseline="0" dirty="0" err="1" smtClean="0">
                <a:solidFill>
                  <a:schemeClr val="tx1"/>
                </a:solidFill>
                <a:effectLst/>
                <a:latin typeface="+mn-lt"/>
                <a:ea typeface="+mn-ea"/>
                <a:cs typeface="+mn-cs"/>
              </a:rPr>
              <a:t>shipping</a:t>
            </a:r>
            <a:r>
              <a:rPr lang="nl-NL" sz="1100" kern="1200" baseline="0" dirty="0" smtClean="0">
                <a:solidFill>
                  <a:schemeClr val="tx1"/>
                </a:solidFill>
                <a:effectLst/>
                <a:latin typeface="+mn-lt"/>
                <a:ea typeface="+mn-ea"/>
                <a:cs typeface="+mn-cs"/>
              </a:rPr>
              <a:t> </a:t>
            </a:r>
            <a:r>
              <a:rPr lang="nl-NL" sz="1100" kern="1200" baseline="0" dirty="0" err="1" smtClean="0">
                <a:solidFill>
                  <a:schemeClr val="tx1"/>
                </a:solidFill>
                <a:effectLst/>
                <a:latin typeface="+mn-lt"/>
                <a:ea typeface="+mn-ea"/>
                <a:cs typeface="+mn-cs"/>
              </a:rPr>
              <a:t>industry</a:t>
            </a:r>
            <a:r>
              <a:rPr lang="nl-NL" sz="1100" kern="1200" baseline="0" dirty="0" smtClean="0">
                <a:solidFill>
                  <a:schemeClr val="tx1"/>
                </a:solidFill>
                <a:effectLst/>
                <a:latin typeface="+mn-lt"/>
                <a:ea typeface="+mn-ea"/>
                <a:cs typeface="+mn-cs"/>
              </a:rPr>
              <a:t> are </a:t>
            </a:r>
            <a:r>
              <a:rPr lang="nl-NL" sz="1100" kern="1200" baseline="0" dirty="0" err="1" smtClean="0">
                <a:solidFill>
                  <a:schemeClr val="tx1"/>
                </a:solidFill>
                <a:effectLst/>
                <a:latin typeface="+mn-lt"/>
                <a:ea typeface="+mn-ea"/>
                <a:cs typeface="+mn-cs"/>
              </a:rPr>
              <a:t>working</a:t>
            </a:r>
            <a:r>
              <a:rPr lang="nl-NL" sz="1100" kern="1200" baseline="0" dirty="0" smtClean="0">
                <a:solidFill>
                  <a:schemeClr val="tx1"/>
                </a:solidFill>
                <a:effectLst/>
                <a:latin typeface="+mn-lt"/>
                <a:ea typeface="+mn-ea"/>
                <a:cs typeface="+mn-cs"/>
              </a:rPr>
              <a:t> </a:t>
            </a:r>
            <a:r>
              <a:rPr lang="nl-NL" sz="1100" kern="1200" baseline="0" dirty="0" err="1" smtClean="0">
                <a:solidFill>
                  <a:schemeClr val="tx1"/>
                </a:solidFill>
                <a:effectLst/>
                <a:latin typeface="+mn-lt"/>
                <a:ea typeface="+mn-ea"/>
                <a:cs typeface="+mn-cs"/>
              </a:rPr>
              <a:t>closely</a:t>
            </a:r>
            <a:r>
              <a:rPr lang="nl-NL" sz="1100" kern="1200" baseline="0" dirty="0" smtClean="0">
                <a:solidFill>
                  <a:schemeClr val="tx1"/>
                </a:solidFill>
                <a:effectLst/>
                <a:latin typeface="+mn-lt"/>
                <a:ea typeface="+mn-ea"/>
                <a:cs typeface="+mn-cs"/>
              </a:rPr>
              <a:t> </a:t>
            </a:r>
            <a:r>
              <a:rPr lang="nl-NL" sz="1100" kern="1200" baseline="0" dirty="0" err="1" smtClean="0">
                <a:solidFill>
                  <a:schemeClr val="tx1"/>
                </a:solidFill>
                <a:effectLst/>
                <a:latin typeface="+mn-lt"/>
                <a:ea typeface="+mn-ea"/>
                <a:cs typeface="+mn-cs"/>
              </a:rPr>
              <a:t>together</a:t>
            </a:r>
            <a:r>
              <a:rPr lang="nl-NL" sz="1100" kern="1200" baseline="0" dirty="0" smtClean="0">
                <a:solidFill>
                  <a:schemeClr val="tx1"/>
                </a:solidFill>
                <a:effectLst/>
                <a:latin typeface="+mn-lt"/>
                <a:ea typeface="+mn-ea"/>
                <a:cs typeface="+mn-cs"/>
              </a:rPr>
              <a:t> to </a:t>
            </a:r>
            <a:r>
              <a:rPr lang="nl-NL" sz="1100" kern="1200" baseline="0" dirty="0" err="1" smtClean="0">
                <a:solidFill>
                  <a:schemeClr val="tx1"/>
                </a:solidFill>
                <a:effectLst/>
                <a:latin typeface="+mn-lt"/>
                <a:ea typeface="+mn-ea"/>
                <a:cs typeface="+mn-cs"/>
              </a:rPr>
              <a:t>organize</a:t>
            </a:r>
            <a:r>
              <a:rPr lang="nl-NL" sz="1100" kern="1200" baseline="0" dirty="0" smtClean="0">
                <a:solidFill>
                  <a:schemeClr val="tx1"/>
                </a:solidFill>
                <a:effectLst/>
                <a:latin typeface="+mn-lt"/>
                <a:ea typeface="+mn-ea"/>
                <a:cs typeface="+mn-cs"/>
              </a:rPr>
              <a:t> a more </a:t>
            </a:r>
            <a:r>
              <a:rPr lang="nl-NL" sz="1100" kern="1200" baseline="0" dirty="0" err="1" smtClean="0">
                <a:solidFill>
                  <a:schemeClr val="tx1"/>
                </a:solidFill>
                <a:effectLst/>
                <a:latin typeface="+mn-lt"/>
                <a:ea typeface="+mn-ea"/>
                <a:cs typeface="+mn-cs"/>
              </a:rPr>
              <a:t>efficient</a:t>
            </a:r>
            <a:r>
              <a:rPr lang="nl-NL" sz="1100" kern="1200" baseline="0" dirty="0" smtClean="0">
                <a:solidFill>
                  <a:schemeClr val="tx1"/>
                </a:solidFill>
                <a:effectLst/>
                <a:latin typeface="+mn-lt"/>
                <a:ea typeface="+mn-ea"/>
                <a:cs typeface="+mn-cs"/>
              </a:rPr>
              <a:t> </a:t>
            </a:r>
            <a:r>
              <a:rPr lang="nl-NL" sz="1100" kern="1200" baseline="0" dirty="0" err="1" smtClean="0">
                <a:solidFill>
                  <a:schemeClr val="tx1"/>
                </a:solidFill>
                <a:effectLst/>
                <a:latin typeface="+mn-lt"/>
                <a:ea typeface="+mn-ea"/>
                <a:cs typeface="+mn-cs"/>
              </a:rPr>
              <a:t>registry</a:t>
            </a:r>
            <a:r>
              <a:rPr lang="nl-NL" sz="1100" kern="1200" baseline="0" dirty="0" smtClean="0">
                <a:solidFill>
                  <a:schemeClr val="tx1"/>
                </a:solidFill>
                <a:effectLst/>
                <a:latin typeface="+mn-lt"/>
                <a:ea typeface="+mn-ea"/>
                <a:cs typeface="+mn-cs"/>
              </a:rPr>
              <a:t> and </a:t>
            </a:r>
            <a:r>
              <a:rPr lang="nl-NL" sz="1100" kern="1200" baseline="0" dirty="0" err="1" smtClean="0">
                <a:solidFill>
                  <a:schemeClr val="tx1"/>
                </a:solidFill>
                <a:effectLst/>
                <a:latin typeface="+mn-lt"/>
                <a:ea typeface="+mn-ea"/>
                <a:cs typeface="+mn-cs"/>
              </a:rPr>
              <a:t>certification</a:t>
            </a:r>
            <a:r>
              <a:rPr lang="nl-NL" sz="1100" kern="1200" baseline="0" dirty="0" smtClean="0">
                <a:solidFill>
                  <a:schemeClr val="tx1"/>
                </a:solidFill>
                <a:effectLst/>
                <a:latin typeface="+mn-lt"/>
                <a:ea typeface="+mn-ea"/>
                <a:cs typeface="+mn-cs"/>
              </a:rPr>
              <a:t> of </a:t>
            </a:r>
            <a:r>
              <a:rPr lang="nl-NL" sz="1100" kern="1200" baseline="0" dirty="0" err="1" smtClean="0">
                <a:solidFill>
                  <a:schemeClr val="tx1"/>
                </a:solidFill>
                <a:effectLst/>
                <a:latin typeface="+mn-lt"/>
                <a:ea typeface="+mn-ea"/>
                <a:cs typeface="+mn-cs"/>
              </a:rPr>
              <a:t>sea</a:t>
            </a:r>
            <a:r>
              <a:rPr lang="nl-NL" sz="1100" kern="1200" baseline="0" dirty="0" smtClean="0">
                <a:solidFill>
                  <a:schemeClr val="tx1"/>
                </a:solidFill>
                <a:effectLst/>
                <a:latin typeface="+mn-lt"/>
                <a:ea typeface="+mn-ea"/>
                <a:cs typeface="+mn-cs"/>
              </a:rPr>
              <a:t> </a:t>
            </a:r>
            <a:r>
              <a:rPr lang="nl-NL" sz="1100" kern="1200" baseline="0" dirty="0" err="1" smtClean="0">
                <a:solidFill>
                  <a:schemeClr val="tx1"/>
                </a:solidFill>
                <a:effectLst/>
                <a:latin typeface="+mn-lt"/>
                <a:ea typeface="+mn-ea"/>
                <a:cs typeface="+mn-cs"/>
              </a:rPr>
              <a:t>going</a:t>
            </a:r>
            <a:r>
              <a:rPr lang="nl-NL" sz="1100" kern="1200" baseline="0" dirty="0" smtClean="0">
                <a:solidFill>
                  <a:schemeClr val="tx1"/>
                </a:solidFill>
                <a:effectLst/>
                <a:latin typeface="+mn-lt"/>
                <a:ea typeface="+mn-ea"/>
                <a:cs typeface="+mn-cs"/>
              </a:rPr>
              <a:t> </a:t>
            </a:r>
            <a:r>
              <a:rPr lang="nl-NL" sz="1100" kern="1200" baseline="0" dirty="0" err="1" smtClean="0">
                <a:solidFill>
                  <a:schemeClr val="tx1"/>
                </a:solidFill>
                <a:effectLst/>
                <a:latin typeface="+mn-lt"/>
                <a:ea typeface="+mn-ea"/>
                <a:cs typeface="+mn-cs"/>
              </a:rPr>
              <a:t>vessels</a:t>
            </a:r>
            <a:r>
              <a:rPr lang="nl-NL" sz="1100" kern="1200" baseline="0" dirty="0" smtClean="0">
                <a:solidFill>
                  <a:schemeClr val="tx1"/>
                </a:solidFill>
                <a:effectLst/>
                <a:latin typeface="+mn-lt"/>
                <a:ea typeface="+mn-ea"/>
                <a:cs typeface="+mn-cs"/>
              </a:rPr>
              <a:t> </a:t>
            </a:r>
            <a:r>
              <a:rPr lang="nl-NL" sz="1100" kern="1200" baseline="0" dirty="0" err="1" smtClean="0">
                <a:solidFill>
                  <a:schemeClr val="tx1"/>
                </a:solidFill>
                <a:latin typeface="+mn-lt"/>
                <a:ea typeface="+mn-ea"/>
                <a:cs typeface="+mn-cs"/>
              </a:rPr>
              <a:t>so</a:t>
            </a:r>
            <a:r>
              <a:rPr lang="nl-NL" sz="1100" kern="1200" baseline="0" dirty="0" smtClean="0">
                <a:solidFill>
                  <a:schemeClr val="tx1"/>
                </a:solidFill>
                <a:latin typeface="+mn-lt"/>
                <a:ea typeface="+mn-ea"/>
                <a:cs typeface="+mn-cs"/>
              </a:rPr>
              <a:t> </a:t>
            </a:r>
            <a:r>
              <a:rPr lang="nl-NL" sz="1100" kern="1200" baseline="0" dirty="0" err="1" smtClean="0">
                <a:solidFill>
                  <a:schemeClr val="tx1"/>
                </a:solidFill>
                <a:latin typeface="+mn-lt"/>
                <a:ea typeface="+mn-ea"/>
                <a:cs typeface="+mn-cs"/>
              </a:rPr>
              <a:t>that</a:t>
            </a:r>
            <a:r>
              <a:rPr lang="nl-NL" sz="1100" kern="1200" baseline="0" dirty="0" smtClean="0">
                <a:solidFill>
                  <a:schemeClr val="tx1"/>
                </a:solidFill>
                <a:latin typeface="+mn-lt"/>
                <a:ea typeface="+mn-ea"/>
                <a:cs typeface="+mn-cs"/>
              </a:rPr>
              <a:t> the </a:t>
            </a:r>
            <a:r>
              <a:rPr lang="en-US" sz="1100" kern="1200" baseline="0" dirty="0" smtClean="0">
                <a:solidFill>
                  <a:schemeClr val="tx1"/>
                </a:solidFill>
                <a:latin typeface="+mn-lt"/>
                <a:ea typeface="+mn-ea"/>
                <a:cs typeface="+mn-cs"/>
              </a:rPr>
              <a:t>quality is comparable to that of other important shipping registers.</a:t>
            </a:r>
          </a:p>
          <a:p>
            <a:pPr>
              <a:buFont typeface="Arial" pitchFamily="34" charset="0"/>
              <a:buNone/>
            </a:pPr>
            <a:endParaRPr lang="en-US" sz="1100" kern="1200" baseline="0" dirty="0" smtClean="0">
              <a:solidFill>
                <a:schemeClr val="tx1"/>
              </a:solidFill>
              <a:effectLst/>
              <a:latin typeface="+mn-lt"/>
              <a:ea typeface="+mn-ea"/>
              <a:cs typeface="+mn-cs"/>
            </a:endParaRPr>
          </a:p>
          <a:p>
            <a:pPr>
              <a:buFont typeface="Arial" pitchFamily="34" charset="0"/>
              <a:buChar char="•"/>
            </a:pPr>
            <a:r>
              <a:rPr lang="nl-NL" sz="1100" kern="1200" dirty="0" err="1" smtClean="0">
                <a:solidFill>
                  <a:schemeClr val="tx1"/>
                </a:solidFill>
                <a:effectLst/>
                <a:latin typeface="+mn-lt"/>
                <a:ea typeface="+mn-ea"/>
                <a:cs typeface="+mn-cs"/>
              </a:rPr>
              <a:t>Modernisation</a:t>
            </a:r>
            <a:r>
              <a:rPr lang="nl-NL" sz="1100" kern="1200" dirty="0" smtClean="0">
                <a:solidFill>
                  <a:schemeClr val="tx1"/>
                </a:solidFill>
                <a:effectLst/>
                <a:latin typeface="+mn-lt"/>
                <a:ea typeface="+mn-ea"/>
                <a:cs typeface="+mn-cs"/>
              </a:rPr>
              <a:t> of </a:t>
            </a:r>
            <a:r>
              <a:rPr lang="nl-NL" sz="1100" kern="1200" dirty="0" err="1" smtClean="0">
                <a:solidFill>
                  <a:schemeClr val="tx1"/>
                </a:solidFill>
                <a:effectLst/>
                <a:latin typeface="+mn-lt"/>
                <a:ea typeface="+mn-ea"/>
                <a:cs typeface="+mn-cs"/>
              </a:rPr>
              <a:t>nautical</a:t>
            </a:r>
            <a:r>
              <a:rPr lang="nl-NL" sz="1100" kern="1200" dirty="0" smtClean="0">
                <a:solidFill>
                  <a:schemeClr val="tx1"/>
                </a:solidFill>
                <a:effectLst/>
                <a:latin typeface="+mn-lt"/>
                <a:ea typeface="+mn-ea"/>
                <a:cs typeface="+mn-cs"/>
              </a:rPr>
              <a:t> services.</a:t>
            </a:r>
          </a:p>
          <a:p>
            <a:r>
              <a:rPr lang="en-US" sz="1100" kern="1200" baseline="0" dirty="0" smtClean="0">
                <a:solidFill>
                  <a:schemeClr val="tx1"/>
                </a:solidFill>
                <a:latin typeface="+mn-lt"/>
                <a:ea typeface="+mn-ea"/>
                <a:cs typeface="+mn-cs"/>
              </a:rPr>
              <a:t>In the area of nautical services, the government, in cooperation with the industry, intends to offer more room for innovation and customization. The government stimulates the innovation </a:t>
            </a:r>
            <a:r>
              <a:rPr lang="nl-NL" sz="1100" kern="1200" dirty="0" err="1" smtClean="0">
                <a:solidFill>
                  <a:schemeClr val="tx1"/>
                </a:solidFill>
                <a:effectLst/>
                <a:latin typeface="+mn-lt"/>
                <a:ea typeface="+mn-ea"/>
                <a:cs typeface="+mn-cs"/>
              </a:rPr>
              <a:t>by</a:t>
            </a:r>
            <a:r>
              <a:rPr lang="nl-NL" sz="1100" kern="1200" dirty="0" smtClean="0">
                <a:solidFill>
                  <a:schemeClr val="tx1"/>
                </a:solidFill>
                <a:effectLst/>
                <a:latin typeface="+mn-lt"/>
                <a:ea typeface="+mn-ea"/>
                <a:cs typeface="+mn-cs"/>
              </a:rPr>
              <a:t> </a:t>
            </a:r>
            <a:r>
              <a:rPr lang="nl-NL" sz="1100" kern="1200" dirty="0" err="1" smtClean="0">
                <a:solidFill>
                  <a:schemeClr val="tx1"/>
                </a:solidFill>
                <a:effectLst/>
                <a:latin typeface="+mn-lt"/>
                <a:ea typeface="+mn-ea"/>
                <a:cs typeface="+mn-cs"/>
              </a:rPr>
              <a:t>acting</a:t>
            </a:r>
            <a:r>
              <a:rPr lang="nl-NL" sz="1100" kern="1200" dirty="0" smtClean="0">
                <a:solidFill>
                  <a:schemeClr val="tx1"/>
                </a:solidFill>
                <a:effectLst/>
                <a:latin typeface="+mn-lt"/>
                <a:ea typeface="+mn-ea"/>
                <a:cs typeface="+mn-cs"/>
              </a:rPr>
              <a:t> as a </a:t>
            </a:r>
            <a:r>
              <a:rPr lang="nl-NL" sz="1100" kern="1200" dirty="0" err="1" smtClean="0">
                <a:solidFill>
                  <a:schemeClr val="tx1"/>
                </a:solidFill>
                <a:effectLst/>
                <a:latin typeface="+mn-lt"/>
                <a:ea typeface="+mn-ea"/>
                <a:cs typeface="+mn-cs"/>
              </a:rPr>
              <a:t>launching</a:t>
            </a:r>
            <a:r>
              <a:rPr lang="nl-NL" sz="1100" kern="1200" dirty="0" smtClean="0">
                <a:solidFill>
                  <a:schemeClr val="tx1"/>
                </a:solidFill>
                <a:effectLst/>
                <a:latin typeface="+mn-lt"/>
                <a:ea typeface="+mn-ea"/>
                <a:cs typeface="+mn-cs"/>
              </a:rPr>
              <a:t> customer (</a:t>
            </a:r>
            <a:r>
              <a:rPr lang="nl-NL" sz="1100" kern="1200" dirty="0" err="1" smtClean="0">
                <a:solidFill>
                  <a:schemeClr val="tx1"/>
                </a:solidFill>
                <a:effectLst/>
                <a:latin typeface="+mn-lt"/>
                <a:ea typeface="+mn-ea"/>
                <a:cs typeface="+mn-cs"/>
              </a:rPr>
              <a:t>governmental</a:t>
            </a:r>
            <a:r>
              <a:rPr lang="nl-NL" sz="1100" kern="1200" dirty="0" smtClean="0">
                <a:solidFill>
                  <a:schemeClr val="tx1"/>
                </a:solidFill>
                <a:effectLst/>
                <a:latin typeface="+mn-lt"/>
                <a:ea typeface="+mn-ea"/>
                <a:cs typeface="+mn-cs"/>
              </a:rPr>
              <a:t> </a:t>
            </a:r>
            <a:r>
              <a:rPr lang="nl-NL" sz="1100" kern="1200" dirty="0" err="1" smtClean="0">
                <a:solidFill>
                  <a:schemeClr val="tx1"/>
                </a:solidFill>
                <a:effectLst/>
                <a:latin typeface="+mn-lt"/>
                <a:ea typeface="+mn-ea"/>
                <a:cs typeface="+mn-cs"/>
              </a:rPr>
              <a:t>vessels</a:t>
            </a:r>
            <a:r>
              <a:rPr lang="nl-NL" sz="1100" kern="1200" dirty="0" smtClean="0">
                <a:solidFill>
                  <a:schemeClr val="tx1"/>
                </a:solidFill>
                <a:effectLst/>
                <a:latin typeface="+mn-lt"/>
                <a:ea typeface="+mn-ea"/>
                <a:cs typeface="+mn-cs"/>
              </a:rPr>
              <a:t>/Royal </a:t>
            </a:r>
            <a:r>
              <a:rPr lang="nl-NL" sz="1100" kern="1200" dirty="0" err="1" smtClean="0">
                <a:solidFill>
                  <a:schemeClr val="tx1"/>
                </a:solidFill>
                <a:effectLst/>
                <a:latin typeface="+mn-lt"/>
                <a:ea typeface="+mn-ea"/>
                <a:cs typeface="+mn-cs"/>
              </a:rPr>
              <a:t>Navy</a:t>
            </a:r>
            <a:r>
              <a:rPr lang="nl-NL" sz="1100" kern="1200" dirty="0" smtClean="0">
                <a:solidFill>
                  <a:schemeClr val="tx1"/>
                </a:solidFill>
                <a:effectLst/>
                <a:latin typeface="+mn-lt"/>
                <a:ea typeface="+mn-ea"/>
                <a:cs typeface="+mn-cs"/>
              </a:rPr>
              <a:t>) and </a:t>
            </a:r>
            <a:r>
              <a:rPr lang="nl-NL" sz="1100" kern="1200" dirty="0" err="1" smtClean="0">
                <a:solidFill>
                  <a:schemeClr val="tx1"/>
                </a:solidFill>
                <a:effectLst/>
                <a:latin typeface="+mn-lt"/>
                <a:ea typeface="+mn-ea"/>
                <a:cs typeface="+mn-cs"/>
              </a:rPr>
              <a:t>removing</a:t>
            </a:r>
            <a:r>
              <a:rPr lang="nl-NL" sz="1100" kern="1200" dirty="0" smtClean="0">
                <a:solidFill>
                  <a:schemeClr val="tx1"/>
                </a:solidFill>
                <a:effectLst/>
                <a:latin typeface="+mn-lt"/>
                <a:ea typeface="+mn-ea"/>
                <a:cs typeface="+mn-cs"/>
              </a:rPr>
              <a:t> </a:t>
            </a:r>
            <a:r>
              <a:rPr lang="nl-NL" sz="1100" kern="1200" dirty="0" err="1" smtClean="0">
                <a:solidFill>
                  <a:schemeClr val="tx1"/>
                </a:solidFill>
                <a:effectLst/>
                <a:latin typeface="+mn-lt"/>
                <a:ea typeface="+mn-ea"/>
                <a:cs typeface="+mn-cs"/>
              </a:rPr>
              <a:t>legal</a:t>
            </a:r>
            <a:r>
              <a:rPr lang="nl-NL" sz="1100" kern="1200" dirty="0" smtClean="0">
                <a:solidFill>
                  <a:schemeClr val="tx1"/>
                </a:solidFill>
                <a:effectLst/>
                <a:latin typeface="+mn-lt"/>
                <a:ea typeface="+mn-ea"/>
                <a:cs typeface="+mn-cs"/>
              </a:rPr>
              <a:t> </a:t>
            </a:r>
            <a:r>
              <a:rPr lang="nl-NL" sz="1100" kern="1200" dirty="0" err="1" smtClean="0">
                <a:solidFill>
                  <a:schemeClr val="tx1"/>
                </a:solidFill>
                <a:effectLst/>
                <a:latin typeface="+mn-lt"/>
                <a:ea typeface="+mn-ea"/>
                <a:cs typeface="+mn-cs"/>
              </a:rPr>
              <a:t>barriers</a:t>
            </a:r>
            <a:r>
              <a:rPr lang="nl-NL" sz="1100" kern="1200" dirty="0" smtClean="0">
                <a:solidFill>
                  <a:schemeClr val="tx1"/>
                </a:solidFill>
                <a:effectLst/>
                <a:latin typeface="+mn-lt"/>
                <a:ea typeface="+mn-ea"/>
                <a:cs typeface="+mn-cs"/>
              </a:rPr>
              <a:t> as </a:t>
            </a:r>
            <a:r>
              <a:rPr lang="nl-NL" sz="1100" kern="1200" dirty="0" err="1" smtClean="0">
                <a:solidFill>
                  <a:schemeClr val="tx1"/>
                </a:solidFill>
                <a:effectLst/>
                <a:latin typeface="+mn-lt"/>
                <a:ea typeface="+mn-ea"/>
                <a:cs typeface="+mn-cs"/>
              </a:rPr>
              <a:t>much</a:t>
            </a:r>
            <a:r>
              <a:rPr lang="nl-NL" sz="1100" kern="1200" dirty="0" smtClean="0">
                <a:solidFill>
                  <a:schemeClr val="tx1"/>
                </a:solidFill>
                <a:effectLst/>
                <a:latin typeface="+mn-lt"/>
                <a:ea typeface="+mn-ea"/>
                <a:cs typeface="+mn-cs"/>
              </a:rPr>
              <a:t> as </a:t>
            </a:r>
            <a:r>
              <a:rPr lang="nl-NL" sz="1100" kern="1200" dirty="0" err="1" smtClean="0">
                <a:solidFill>
                  <a:schemeClr val="tx1"/>
                </a:solidFill>
                <a:effectLst/>
                <a:latin typeface="+mn-lt"/>
                <a:ea typeface="+mn-ea"/>
                <a:cs typeface="+mn-cs"/>
              </a:rPr>
              <a:t>possible</a:t>
            </a:r>
            <a:r>
              <a:rPr lang="nl-NL" sz="1100" kern="1200" dirty="0" smtClean="0">
                <a:solidFill>
                  <a:schemeClr val="tx1"/>
                </a:solidFill>
                <a:effectLst/>
                <a:latin typeface="+mn-lt"/>
                <a:ea typeface="+mn-ea"/>
                <a:cs typeface="+mn-cs"/>
              </a:rPr>
              <a:t>. For </a:t>
            </a:r>
            <a:r>
              <a:rPr lang="nl-NL" sz="1100" kern="1200" dirty="0" err="1" smtClean="0">
                <a:solidFill>
                  <a:schemeClr val="tx1"/>
                </a:solidFill>
                <a:effectLst/>
                <a:latin typeface="+mn-lt"/>
                <a:ea typeface="+mn-ea"/>
                <a:cs typeface="+mn-cs"/>
              </a:rPr>
              <a:t>example</a:t>
            </a:r>
            <a:r>
              <a:rPr lang="nl-NL" sz="1100" kern="1200" dirty="0" smtClean="0">
                <a:solidFill>
                  <a:schemeClr val="tx1"/>
                </a:solidFill>
                <a:effectLst/>
                <a:latin typeface="+mn-lt"/>
                <a:ea typeface="+mn-ea"/>
                <a:cs typeface="+mn-cs"/>
              </a:rPr>
              <a:t>: </a:t>
            </a:r>
            <a:r>
              <a:rPr lang="nl-NL" sz="1100" kern="1200" dirty="0" err="1" smtClean="0">
                <a:solidFill>
                  <a:schemeClr val="tx1"/>
                </a:solidFill>
                <a:effectLst/>
                <a:latin typeface="+mn-lt"/>
                <a:ea typeface="+mn-ea"/>
                <a:cs typeface="+mn-cs"/>
              </a:rPr>
              <a:t>within</a:t>
            </a:r>
            <a:r>
              <a:rPr lang="nl-NL" sz="1100" kern="1200" dirty="0" smtClean="0">
                <a:solidFill>
                  <a:schemeClr val="tx1"/>
                </a:solidFill>
                <a:effectLst/>
                <a:latin typeface="+mn-lt"/>
                <a:ea typeface="+mn-ea"/>
                <a:cs typeface="+mn-cs"/>
              </a:rPr>
              <a:t> the context of Smart </a:t>
            </a:r>
            <a:r>
              <a:rPr lang="nl-NL" sz="1100" kern="1200" dirty="0" err="1" smtClean="0">
                <a:solidFill>
                  <a:schemeClr val="tx1"/>
                </a:solidFill>
                <a:effectLst/>
                <a:latin typeface="+mn-lt"/>
                <a:ea typeface="+mn-ea"/>
                <a:cs typeface="+mn-cs"/>
              </a:rPr>
              <a:t>Shipping</a:t>
            </a:r>
            <a:r>
              <a:rPr lang="nl-NL" sz="1100" kern="1200" dirty="0" smtClean="0">
                <a:solidFill>
                  <a:schemeClr val="tx1"/>
                </a:solidFill>
                <a:effectLst/>
                <a:latin typeface="+mn-lt"/>
                <a:ea typeface="+mn-ea"/>
                <a:cs typeface="+mn-cs"/>
              </a:rPr>
              <a:t> we are </a:t>
            </a:r>
            <a:r>
              <a:rPr lang="nl-NL" sz="1100" kern="1200" dirty="0" err="1" smtClean="0">
                <a:solidFill>
                  <a:schemeClr val="tx1"/>
                </a:solidFill>
                <a:effectLst/>
                <a:latin typeface="+mn-lt"/>
                <a:ea typeface="+mn-ea"/>
                <a:cs typeface="+mn-cs"/>
              </a:rPr>
              <a:t>experimenting</a:t>
            </a:r>
            <a:r>
              <a:rPr lang="nl-NL" sz="1100" kern="1200" dirty="0" smtClean="0">
                <a:solidFill>
                  <a:schemeClr val="tx1"/>
                </a:solidFill>
                <a:effectLst/>
                <a:latin typeface="+mn-lt"/>
                <a:ea typeface="+mn-ea"/>
                <a:cs typeface="+mn-cs"/>
              </a:rPr>
              <a:t> </a:t>
            </a:r>
            <a:r>
              <a:rPr lang="nl-NL" sz="1100" kern="1200" dirty="0" err="1" smtClean="0">
                <a:solidFill>
                  <a:schemeClr val="tx1"/>
                </a:solidFill>
                <a:effectLst/>
                <a:latin typeface="+mn-lt"/>
                <a:ea typeface="+mn-ea"/>
                <a:cs typeface="+mn-cs"/>
              </a:rPr>
              <a:t>with</a:t>
            </a:r>
            <a:r>
              <a:rPr lang="nl-NL" sz="1100" kern="1200" dirty="0" smtClean="0">
                <a:solidFill>
                  <a:schemeClr val="tx1"/>
                </a:solidFill>
                <a:effectLst/>
                <a:latin typeface="+mn-lt"/>
                <a:ea typeface="+mn-ea"/>
                <a:cs typeface="+mn-cs"/>
              </a:rPr>
              <a:t> </a:t>
            </a:r>
            <a:r>
              <a:rPr lang="nl-NL" sz="1100" kern="1200" dirty="0" err="1" smtClean="0">
                <a:solidFill>
                  <a:schemeClr val="tx1"/>
                </a:solidFill>
                <a:effectLst/>
                <a:latin typeface="+mn-lt"/>
                <a:ea typeface="+mn-ea"/>
                <a:cs typeface="+mn-cs"/>
              </a:rPr>
              <a:t>Autonomous</a:t>
            </a:r>
            <a:r>
              <a:rPr lang="nl-NL" sz="1100" kern="1200" baseline="0" dirty="0" smtClean="0">
                <a:solidFill>
                  <a:schemeClr val="tx1"/>
                </a:solidFill>
                <a:effectLst/>
                <a:latin typeface="+mn-lt"/>
                <a:ea typeface="+mn-ea"/>
                <a:cs typeface="+mn-cs"/>
              </a:rPr>
              <a:t> </a:t>
            </a:r>
            <a:r>
              <a:rPr lang="nl-NL" sz="1100" kern="1200" baseline="0" dirty="0" err="1" smtClean="0">
                <a:solidFill>
                  <a:schemeClr val="tx1"/>
                </a:solidFill>
                <a:effectLst/>
                <a:latin typeface="+mn-lt"/>
                <a:ea typeface="+mn-ea"/>
                <a:cs typeface="+mn-cs"/>
              </a:rPr>
              <a:t>Shipping</a:t>
            </a:r>
            <a:r>
              <a:rPr lang="nl-NL" sz="1100" kern="1200" baseline="0" dirty="0" smtClean="0">
                <a:solidFill>
                  <a:schemeClr val="tx1"/>
                </a:solidFill>
                <a:effectLst/>
                <a:latin typeface="+mn-lt"/>
                <a:ea typeface="+mn-ea"/>
                <a:cs typeface="+mn-cs"/>
              </a:rPr>
              <a:t>.</a:t>
            </a:r>
            <a:r>
              <a:rPr lang="nl-NL" sz="1100" kern="1200" dirty="0" smtClean="0">
                <a:solidFill>
                  <a:schemeClr val="tx1"/>
                </a:solidFill>
                <a:effectLst/>
                <a:latin typeface="+mn-lt"/>
                <a:ea typeface="+mn-ea"/>
                <a:cs typeface="+mn-cs"/>
              </a:rPr>
              <a:t/>
            </a:r>
            <a:br>
              <a:rPr lang="nl-NL" sz="1100" kern="1200" dirty="0" smtClean="0">
                <a:solidFill>
                  <a:schemeClr val="tx1"/>
                </a:solidFill>
                <a:effectLst/>
                <a:latin typeface="+mn-lt"/>
                <a:ea typeface="+mn-ea"/>
                <a:cs typeface="+mn-cs"/>
              </a:rPr>
            </a:br>
            <a:endParaRPr lang="nl-NL" sz="1100" kern="1200" dirty="0" smtClean="0">
              <a:solidFill>
                <a:schemeClr val="tx1"/>
              </a:solidFill>
              <a:effectLst/>
              <a:latin typeface="+mn-lt"/>
              <a:ea typeface="+mn-ea"/>
              <a:cs typeface="+mn-cs"/>
            </a:endParaRPr>
          </a:p>
          <a:p>
            <a:pPr>
              <a:buFont typeface="Arial" pitchFamily="34" charset="0"/>
              <a:buChar char="•"/>
            </a:pPr>
            <a:r>
              <a:rPr lang="nl-NL" sz="1100" dirty="0" err="1" smtClean="0"/>
              <a:t>Trade</a:t>
            </a:r>
            <a:r>
              <a:rPr lang="nl-NL" sz="1100" dirty="0" smtClean="0"/>
              <a:t> </a:t>
            </a:r>
            <a:r>
              <a:rPr lang="nl-NL" sz="1100" dirty="0" err="1" smtClean="0"/>
              <a:t>missions</a:t>
            </a:r>
            <a:endParaRPr lang="nl-NL" sz="1100" dirty="0" smtClean="0"/>
          </a:p>
          <a:p>
            <a:r>
              <a:rPr lang="en-US" sz="1100" kern="1200" baseline="0" dirty="0" smtClean="0">
                <a:solidFill>
                  <a:schemeClr val="tx1"/>
                </a:solidFill>
                <a:latin typeface="+mn-lt"/>
                <a:ea typeface="+mn-ea"/>
                <a:cs typeface="+mn-cs"/>
              </a:rPr>
              <a:t>International opportunities for the maritime cluster are enlarged by more prominent involvement of the maritime cluster in trade missions. And also the Royal Dutch Navy contributes to the promotion of the maritime cluster by fleet visits.</a:t>
            </a:r>
            <a:endParaRPr lang="nl-NL" sz="1100" kern="1200" dirty="0" smtClean="0">
              <a:solidFill>
                <a:schemeClr val="tx1"/>
              </a:solidFill>
              <a:effectLst/>
              <a:latin typeface="+mn-lt"/>
              <a:ea typeface="+mn-ea"/>
              <a:cs typeface="+mn-cs"/>
            </a:endParaRPr>
          </a:p>
          <a:p>
            <a:endParaRPr lang="nl-NL" sz="1100" kern="1200" dirty="0" smtClean="0">
              <a:solidFill>
                <a:schemeClr val="tx1"/>
              </a:solidFill>
              <a:effectLst/>
              <a:latin typeface="+mn-lt"/>
              <a:ea typeface="+mn-ea"/>
              <a:cs typeface="+mn-cs"/>
            </a:endParaRPr>
          </a:p>
          <a:p>
            <a:r>
              <a:rPr lang="nl-NL" sz="1100" kern="1200" dirty="0" err="1" smtClean="0">
                <a:solidFill>
                  <a:schemeClr val="tx1"/>
                </a:solidFill>
                <a:effectLst/>
                <a:latin typeface="+mn-lt"/>
                <a:ea typeface="+mn-ea"/>
                <a:cs typeface="+mn-cs"/>
              </a:rPr>
              <a:t>Two</a:t>
            </a:r>
            <a:r>
              <a:rPr lang="nl-NL" sz="1100" kern="1200" dirty="0" smtClean="0">
                <a:solidFill>
                  <a:schemeClr val="tx1"/>
                </a:solidFill>
                <a:effectLst/>
                <a:latin typeface="+mn-lt"/>
                <a:ea typeface="+mn-ea"/>
                <a:cs typeface="+mn-cs"/>
              </a:rPr>
              <a:t> </a:t>
            </a:r>
            <a:r>
              <a:rPr lang="nl-NL" sz="1100" kern="1200" dirty="0" err="1" smtClean="0">
                <a:solidFill>
                  <a:schemeClr val="tx1"/>
                </a:solidFill>
                <a:effectLst/>
                <a:latin typeface="+mn-lt"/>
                <a:ea typeface="+mn-ea"/>
                <a:cs typeface="+mn-cs"/>
              </a:rPr>
              <a:t>years</a:t>
            </a:r>
            <a:r>
              <a:rPr lang="nl-NL" sz="1100" kern="1200" dirty="0" smtClean="0">
                <a:solidFill>
                  <a:schemeClr val="tx1"/>
                </a:solidFill>
                <a:effectLst/>
                <a:latin typeface="+mn-lt"/>
                <a:ea typeface="+mn-ea"/>
                <a:cs typeface="+mn-cs"/>
              </a:rPr>
              <a:t> </a:t>
            </a:r>
            <a:r>
              <a:rPr lang="nl-NL" sz="1100" kern="1200" dirty="0" err="1" smtClean="0">
                <a:solidFill>
                  <a:schemeClr val="tx1"/>
                </a:solidFill>
                <a:effectLst/>
                <a:latin typeface="+mn-lt"/>
                <a:ea typeface="+mn-ea"/>
                <a:cs typeface="+mn-cs"/>
              </a:rPr>
              <a:t>maritime</a:t>
            </a:r>
            <a:r>
              <a:rPr lang="nl-NL" sz="1100" kern="1200" dirty="0" smtClean="0">
                <a:solidFill>
                  <a:schemeClr val="tx1"/>
                </a:solidFill>
                <a:effectLst/>
                <a:latin typeface="+mn-lt"/>
                <a:ea typeface="+mn-ea"/>
                <a:cs typeface="+mn-cs"/>
              </a:rPr>
              <a:t> </a:t>
            </a:r>
            <a:r>
              <a:rPr lang="nl-NL" sz="1100" kern="1200" dirty="0" err="1" smtClean="0">
                <a:solidFill>
                  <a:schemeClr val="tx1"/>
                </a:solidFill>
                <a:effectLst/>
                <a:latin typeface="+mn-lt"/>
                <a:ea typeface="+mn-ea"/>
                <a:cs typeface="+mn-cs"/>
              </a:rPr>
              <a:t>strategy</a:t>
            </a:r>
            <a:r>
              <a:rPr lang="nl-NL" sz="1100" kern="1200" dirty="0" smtClean="0">
                <a:solidFill>
                  <a:schemeClr val="tx1"/>
                </a:solidFill>
                <a:effectLst/>
                <a:latin typeface="+mn-lt"/>
                <a:ea typeface="+mn-ea"/>
                <a:cs typeface="+mn-cs"/>
              </a:rPr>
              <a:t> has </a:t>
            </a:r>
            <a:r>
              <a:rPr lang="nl-NL" sz="1100" kern="1200" dirty="0" err="1" smtClean="0">
                <a:solidFill>
                  <a:schemeClr val="tx1"/>
                </a:solidFill>
                <a:effectLst/>
                <a:latin typeface="+mn-lt"/>
                <a:ea typeface="+mn-ea"/>
                <a:cs typeface="+mn-cs"/>
              </a:rPr>
              <a:t>learned</a:t>
            </a:r>
            <a:r>
              <a:rPr lang="nl-NL" sz="1100" kern="1200" dirty="0" smtClean="0">
                <a:solidFill>
                  <a:schemeClr val="tx1"/>
                </a:solidFill>
                <a:effectLst/>
                <a:latin typeface="+mn-lt"/>
                <a:ea typeface="+mn-ea"/>
                <a:cs typeface="+mn-cs"/>
              </a:rPr>
              <a:t> </a:t>
            </a:r>
            <a:r>
              <a:rPr lang="nl-NL" sz="1100" kern="1200" dirty="0" err="1" smtClean="0">
                <a:solidFill>
                  <a:schemeClr val="tx1"/>
                </a:solidFill>
                <a:effectLst/>
                <a:latin typeface="+mn-lt"/>
                <a:ea typeface="+mn-ea"/>
                <a:cs typeface="+mn-cs"/>
              </a:rPr>
              <a:t>that</a:t>
            </a:r>
            <a:r>
              <a:rPr lang="nl-NL" sz="1100" kern="1200" dirty="0" smtClean="0">
                <a:solidFill>
                  <a:schemeClr val="tx1"/>
                </a:solidFill>
                <a:effectLst/>
                <a:latin typeface="+mn-lt"/>
                <a:ea typeface="+mn-ea"/>
                <a:cs typeface="+mn-cs"/>
              </a:rPr>
              <a:t> the </a:t>
            </a:r>
            <a:r>
              <a:rPr lang="nl-NL" sz="1100" kern="1200" dirty="0" err="1" smtClean="0">
                <a:solidFill>
                  <a:schemeClr val="tx1"/>
                </a:solidFill>
                <a:effectLst/>
                <a:latin typeface="+mn-lt"/>
                <a:ea typeface="+mn-ea"/>
                <a:cs typeface="+mn-cs"/>
              </a:rPr>
              <a:t>implemention</a:t>
            </a:r>
            <a:r>
              <a:rPr lang="nl-NL" sz="1100" kern="1200" dirty="0" smtClean="0">
                <a:solidFill>
                  <a:schemeClr val="tx1"/>
                </a:solidFill>
                <a:effectLst/>
                <a:latin typeface="+mn-lt"/>
                <a:ea typeface="+mn-ea"/>
                <a:cs typeface="+mn-cs"/>
              </a:rPr>
              <a:t> is a </a:t>
            </a:r>
            <a:r>
              <a:rPr lang="nl-NL" sz="1100" kern="1200" dirty="0" err="1" smtClean="0">
                <a:solidFill>
                  <a:schemeClr val="tx1"/>
                </a:solidFill>
                <a:effectLst/>
                <a:latin typeface="+mn-lt"/>
                <a:ea typeface="+mn-ea"/>
                <a:cs typeface="+mn-cs"/>
              </a:rPr>
              <a:t>dynamic</a:t>
            </a:r>
            <a:r>
              <a:rPr lang="nl-NL" sz="1100" kern="1200" dirty="0" smtClean="0">
                <a:solidFill>
                  <a:schemeClr val="tx1"/>
                </a:solidFill>
                <a:effectLst/>
                <a:latin typeface="+mn-lt"/>
                <a:ea typeface="+mn-ea"/>
                <a:cs typeface="+mn-cs"/>
              </a:rPr>
              <a:t> proces and </a:t>
            </a:r>
            <a:r>
              <a:rPr lang="nl-NL" sz="1100" kern="1200" dirty="0" err="1" smtClean="0">
                <a:solidFill>
                  <a:schemeClr val="tx1"/>
                </a:solidFill>
                <a:effectLst/>
                <a:latin typeface="+mn-lt"/>
                <a:ea typeface="+mn-ea"/>
                <a:cs typeface="+mn-cs"/>
              </a:rPr>
              <a:t>that</a:t>
            </a:r>
            <a:r>
              <a:rPr lang="nl-NL" sz="1100" kern="1200" dirty="0" smtClean="0">
                <a:solidFill>
                  <a:schemeClr val="tx1"/>
                </a:solidFill>
                <a:effectLst/>
                <a:latin typeface="+mn-lt"/>
                <a:ea typeface="+mn-ea"/>
                <a:cs typeface="+mn-cs"/>
              </a:rPr>
              <a:t> is </a:t>
            </a:r>
            <a:r>
              <a:rPr lang="nl-NL" sz="1100" kern="1200" dirty="0" err="1" smtClean="0">
                <a:solidFill>
                  <a:schemeClr val="tx1"/>
                </a:solidFill>
                <a:effectLst/>
                <a:latin typeface="+mn-lt"/>
                <a:ea typeface="+mn-ea"/>
                <a:cs typeface="+mn-cs"/>
              </a:rPr>
              <a:t>necessary</a:t>
            </a:r>
            <a:r>
              <a:rPr lang="nl-NL" sz="1100" kern="1200" dirty="0" smtClean="0">
                <a:solidFill>
                  <a:schemeClr val="tx1"/>
                </a:solidFill>
                <a:effectLst/>
                <a:latin typeface="+mn-lt"/>
                <a:ea typeface="+mn-ea"/>
                <a:cs typeface="+mn-cs"/>
              </a:rPr>
              <a:t> to </a:t>
            </a:r>
            <a:r>
              <a:rPr lang="nl-NL" sz="1100" kern="1200" dirty="0" err="1" smtClean="0">
                <a:solidFill>
                  <a:schemeClr val="tx1"/>
                </a:solidFill>
                <a:effectLst/>
                <a:latin typeface="+mn-lt"/>
                <a:ea typeface="+mn-ea"/>
                <a:cs typeface="+mn-cs"/>
              </a:rPr>
              <a:t>readjust</a:t>
            </a:r>
            <a:r>
              <a:rPr lang="nl-NL" sz="1100" kern="1200" dirty="0" smtClean="0">
                <a:solidFill>
                  <a:schemeClr val="tx1"/>
                </a:solidFill>
                <a:effectLst/>
                <a:latin typeface="+mn-lt"/>
                <a:ea typeface="+mn-ea"/>
                <a:cs typeface="+mn-cs"/>
              </a:rPr>
              <a:t> </a:t>
            </a:r>
            <a:r>
              <a:rPr lang="nl-NL" sz="1100" kern="1200" dirty="0" err="1" smtClean="0">
                <a:solidFill>
                  <a:schemeClr val="tx1"/>
                </a:solidFill>
                <a:effectLst/>
                <a:latin typeface="+mn-lt"/>
                <a:ea typeface="+mn-ea"/>
                <a:cs typeface="+mn-cs"/>
              </a:rPr>
              <a:t>our</a:t>
            </a:r>
            <a:r>
              <a:rPr lang="nl-NL" sz="1100" kern="1200" dirty="0" smtClean="0">
                <a:solidFill>
                  <a:schemeClr val="tx1"/>
                </a:solidFill>
                <a:effectLst/>
                <a:latin typeface="+mn-lt"/>
                <a:ea typeface="+mn-ea"/>
                <a:cs typeface="+mn-cs"/>
              </a:rPr>
              <a:t> </a:t>
            </a:r>
            <a:r>
              <a:rPr lang="nl-NL" sz="1100" kern="1200" dirty="0" err="1" smtClean="0">
                <a:solidFill>
                  <a:schemeClr val="tx1"/>
                </a:solidFill>
                <a:effectLst/>
                <a:latin typeface="+mn-lt"/>
                <a:ea typeface="+mn-ea"/>
                <a:cs typeface="+mn-cs"/>
              </a:rPr>
              <a:t>priorities</a:t>
            </a:r>
            <a:r>
              <a:rPr lang="nl-NL" sz="1100" kern="1200" dirty="0" smtClean="0">
                <a:solidFill>
                  <a:schemeClr val="tx1"/>
                </a:solidFill>
                <a:effectLst/>
                <a:latin typeface="+mn-lt"/>
                <a:ea typeface="+mn-ea"/>
                <a:cs typeface="+mn-cs"/>
              </a:rPr>
              <a:t> on a </a:t>
            </a:r>
            <a:r>
              <a:rPr lang="nl-NL" sz="1100" kern="1200" dirty="0" err="1" smtClean="0">
                <a:solidFill>
                  <a:schemeClr val="tx1"/>
                </a:solidFill>
                <a:effectLst/>
                <a:latin typeface="+mn-lt"/>
                <a:ea typeface="+mn-ea"/>
                <a:cs typeface="+mn-cs"/>
              </a:rPr>
              <a:t>regular</a:t>
            </a:r>
            <a:r>
              <a:rPr lang="nl-NL" sz="1100" kern="1200" dirty="0" smtClean="0">
                <a:solidFill>
                  <a:schemeClr val="tx1"/>
                </a:solidFill>
                <a:effectLst/>
                <a:latin typeface="+mn-lt"/>
                <a:ea typeface="+mn-ea"/>
                <a:cs typeface="+mn-cs"/>
              </a:rPr>
              <a:t> basis. </a:t>
            </a:r>
            <a:r>
              <a:rPr lang="nl-NL" sz="1100" kern="1200" dirty="0" err="1" smtClean="0">
                <a:solidFill>
                  <a:schemeClr val="tx1"/>
                </a:solidFill>
                <a:effectLst/>
                <a:latin typeface="+mn-lt"/>
                <a:ea typeface="+mn-ea"/>
                <a:cs typeface="+mn-cs"/>
              </a:rPr>
              <a:t>There</a:t>
            </a:r>
            <a:r>
              <a:rPr lang="nl-NL" sz="1100" kern="1200" dirty="0" smtClean="0">
                <a:solidFill>
                  <a:schemeClr val="tx1"/>
                </a:solidFill>
                <a:effectLst/>
                <a:latin typeface="+mn-lt"/>
                <a:ea typeface="+mn-ea"/>
                <a:cs typeface="+mn-cs"/>
              </a:rPr>
              <a:t> are </a:t>
            </a:r>
            <a:r>
              <a:rPr lang="nl-NL" sz="1100" kern="1200" dirty="0" err="1" smtClean="0">
                <a:solidFill>
                  <a:schemeClr val="tx1"/>
                </a:solidFill>
                <a:effectLst/>
                <a:latin typeface="+mn-lt"/>
                <a:ea typeface="+mn-ea"/>
                <a:cs typeface="+mn-cs"/>
              </a:rPr>
              <a:t>many</a:t>
            </a:r>
            <a:r>
              <a:rPr lang="nl-NL" sz="1100" kern="1200" dirty="0" smtClean="0">
                <a:solidFill>
                  <a:schemeClr val="tx1"/>
                </a:solidFill>
                <a:effectLst/>
                <a:latin typeface="+mn-lt"/>
                <a:ea typeface="+mn-ea"/>
                <a:cs typeface="+mn-cs"/>
              </a:rPr>
              <a:t> </a:t>
            </a:r>
            <a:r>
              <a:rPr lang="nl-NL" sz="1100" kern="1200" dirty="0" err="1" smtClean="0">
                <a:solidFill>
                  <a:schemeClr val="tx1"/>
                </a:solidFill>
                <a:effectLst/>
                <a:latin typeface="+mn-lt"/>
                <a:ea typeface="+mn-ea"/>
                <a:cs typeface="+mn-cs"/>
              </a:rPr>
              <a:t>challenges</a:t>
            </a:r>
            <a:r>
              <a:rPr lang="nl-NL" sz="1100" kern="1200" dirty="0" smtClean="0">
                <a:solidFill>
                  <a:schemeClr val="tx1"/>
                </a:solidFill>
                <a:effectLst/>
                <a:latin typeface="+mn-lt"/>
                <a:ea typeface="+mn-ea"/>
                <a:cs typeface="+mn-cs"/>
              </a:rPr>
              <a:t> </a:t>
            </a:r>
            <a:r>
              <a:rPr lang="nl-NL" sz="1100" kern="1200" dirty="0" err="1" smtClean="0">
                <a:solidFill>
                  <a:schemeClr val="tx1"/>
                </a:solidFill>
                <a:effectLst/>
                <a:latin typeface="+mn-lt"/>
                <a:ea typeface="+mn-ea"/>
                <a:cs typeface="+mn-cs"/>
              </a:rPr>
              <a:t>ahead</a:t>
            </a:r>
            <a:r>
              <a:rPr lang="nl-NL" sz="1100" kern="1200" dirty="0" smtClean="0">
                <a:solidFill>
                  <a:schemeClr val="tx1"/>
                </a:solidFill>
                <a:effectLst/>
                <a:latin typeface="+mn-lt"/>
                <a:ea typeface="+mn-ea"/>
                <a:cs typeface="+mn-cs"/>
              </a:rPr>
              <a:t>!</a:t>
            </a:r>
          </a:p>
          <a:p>
            <a:endParaRPr lang="nl-NL" sz="1100" kern="1200" dirty="0" smtClean="0">
              <a:solidFill>
                <a:schemeClr val="tx1"/>
              </a:solidFill>
              <a:effectLst/>
              <a:latin typeface="+mn-lt"/>
              <a:ea typeface="+mn-ea"/>
              <a:cs typeface="+mn-cs"/>
            </a:endParaRPr>
          </a:p>
          <a:p>
            <a:r>
              <a:rPr lang="nl-NL" sz="1100" kern="1200" dirty="0" err="1" smtClean="0">
                <a:solidFill>
                  <a:schemeClr val="tx1"/>
                </a:solidFill>
                <a:effectLst/>
                <a:latin typeface="+mn-lt"/>
                <a:ea typeface="+mn-ea"/>
                <a:cs typeface="+mn-cs"/>
              </a:rPr>
              <a:t>Thank</a:t>
            </a:r>
            <a:r>
              <a:rPr lang="nl-NL" sz="1100" kern="1200" dirty="0" smtClean="0">
                <a:solidFill>
                  <a:schemeClr val="tx1"/>
                </a:solidFill>
                <a:effectLst/>
                <a:latin typeface="+mn-lt"/>
                <a:ea typeface="+mn-ea"/>
                <a:cs typeface="+mn-cs"/>
              </a:rPr>
              <a:t> </a:t>
            </a:r>
            <a:r>
              <a:rPr lang="nl-NL" sz="1100" kern="1200" dirty="0" err="1" smtClean="0">
                <a:solidFill>
                  <a:schemeClr val="tx1"/>
                </a:solidFill>
                <a:effectLst/>
                <a:latin typeface="+mn-lt"/>
                <a:ea typeface="+mn-ea"/>
                <a:cs typeface="+mn-cs"/>
              </a:rPr>
              <a:t>you</a:t>
            </a:r>
            <a:r>
              <a:rPr lang="nl-NL" sz="1100" kern="1200" dirty="0" smtClean="0">
                <a:solidFill>
                  <a:schemeClr val="tx1"/>
                </a:solidFill>
                <a:effectLst/>
                <a:latin typeface="+mn-lt"/>
                <a:ea typeface="+mn-ea"/>
                <a:cs typeface="+mn-cs"/>
              </a:rPr>
              <a:t>.</a:t>
            </a:r>
          </a:p>
          <a:p>
            <a:endParaRPr lang="nl-NL" dirty="0"/>
          </a:p>
        </p:txBody>
      </p:sp>
      <p:sp>
        <p:nvSpPr>
          <p:cNvPr id="4" name="Tijdelijke aanduiding voor dianummer 3"/>
          <p:cNvSpPr>
            <a:spLocks noGrp="1"/>
          </p:cNvSpPr>
          <p:nvPr>
            <p:ph type="sldNum" sz="quarter" idx="10"/>
          </p:nvPr>
        </p:nvSpPr>
        <p:spPr/>
        <p:txBody>
          <a:bodyPr/>
          <a:lstStyle/>
          <a:p>
            <a:fld id="{F0285AC7-D60F-4D17-803B-34D3B8D1E568}" type="slidenum">
              <a:rPr lang="nl-NL" smtClean="0"/>
              <a:pPr/>
              <a:t>9</a:t>
            </a:fld>
            <a:endParaRPr lang="nl-NL"/>
          </a:p>
        </p:txBody>
      </p:sp>
    </p:spTree>
    <p:extLst>
      <p:ext uri="{BB962C8B-B14F-4D97-AF65-F5344CB8AC3E}">
        <p14:creationId xmlns:p14="http://schemas.microsoft.com/office/powerpoint/2010/main" val="7792384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4562475" y="0"/>
            <a:ext cx="4581525" cy="6858000"/>
          </a:xfrm>
          <a:prstGeom prst="rect">
            <a:avLst/>
          </a:prstGeom>
          <a:solidFill>
            <a:schemeClr val="accent1"/>
          </a:solidFill>
          <a:ln w="9525">
            <a:noFill/>
            <a:miter lim="800000"/>
            <a:headEnd/>
            <a:tailEnd/>
          </a:ln>
          <a:effectLst/>
        </p:spPr>
        <p:txBody>
          <a:bodyPr wrap="none" anchor="ctr"/>
          <a:lstStyle/>
          <a:p>
            <a:endParaRPr lang="nl-NL"/>
          </a:p>
        </p:txBody>
      </p:sp>
      <p:sp>
        <p:nvSpPr>
          <p:cNvPr id="10243" name="Rectangle 3"/>
          <p:cNvSpPr>
            <a:spLocks noGrp="1" noChangeArrowheads="1"/>
          </p:cNvSpPr>
          <p:nvPr>
            <p:ph type="ctrTitle"/>
          </p:nvPr>
        </p:nvSpPr>
        <p:spPr>
          <a:xfrm>
            <a:off x="5037138" y="2878138"/>
            <a:ext cx="3598862" cy="857250"/>
          </a:xfrm>
        </p:spPr>
        <p:txBody>
          <a:bodyPr/>
          <a:lstStyle>
            <a:lvl1pPr defTabSz="608013" eaLnBrk="0" hangingPunct="0">
              <a:defRPr>
                <a:solidFill>
                  <a:schemeClr val="bg1"/>
                </a:solidFill>
              </a:defRPr>
            </a:lvl1pPr>
          </a:lstStyle>
          <a:p>
            <a:r>
              <a:rPr lang="nl-NL" smtClean="0"/>
              <a:t>Klik om de stijl te bewerken</a:t>
            </a:r>
            <a:endParaRPr lang="en-GB"/>
          </a:p>
        </p:txBody>
      </p:sp>
      <p:sp>
        <p:nvSpPr>
          <p:cNvPr id="10244" name="Rectangle 4"/>
          <p:cNvSpPr>
            <a:spLocks noGrp="1" noChangeArrowheads="1"/>
          </p:cNvSpPr>
          <p:nvPr>
            <p:ph type="subTitle" idx="1"/>
          </p:nvPr>
        </p:nvSpPr>
        <p:spPr>
          <a:xfrm>
            <a:off x="5037138" y="3778250"/>
            <a:ext cx="3598862" cy="1752600"/>
          </a:xfrm>
        </p:spPr>
        <p:txBody>
          <a:bodyPr/>
          <a:lstStyle>
            <a:lvl1pPr marL="0" indent="1588" defTabSz="608013" eaLnBrk="0" hangingPunct="0">
              <a:buFont typeface="Arial" charset="0"/>
              <a:buNone/>
              <a:defRPr>
                <a:solidFill>
                  <a:srgbClr val="FFFFFF"/>
                </a:solidFill>
              </a:defRPr>
            </a:lvl1pPr>
          </a:lstStyle>
          <a:p>
            <a:r>
              <a:rPr lang="nl-NL" smtClean="0"/>
              <a:t>Klik om het opmaakprofiel van de modelondertitel te bewerken</a:t>
            </a:r>
            <a:endParaRPr lang="en-GB"/>
          </a:p>
        </p:txBody>
      </p:sp>
      <p:sp>
        <p:nvSpPr>
          <p:cNvPr id="10245" name="Rectangle 5"/>
          <p:cNvSpPr>
            <a:spLocks noGrp="1" noChangeArrowheads="1"/>
          </p:cNvSpPr>
          <p:nvPr>
            <p:ph type="dt" sz="half" idx="2"/>
          </p:nvPr>
        </p:nvSpPr>
        <p:spPr>
          <a:xfrm>
            <a:off x="5037138" y="6515100"/>
            <a:ext cx="3932237" cy="209550"/>
          </a:xfrm>
        </p:spPr>
        <p:txBody>
          <a:bodyPr anchor="t"/>
          <a:lstStyle>
            <a:lvl1pPr algn="l">
              <a:defRPr/>
            </a:lvl1pPr>
          </a:lstStyle>
          <a:p>
            <a:r>
              <a:rPr lang="nl-NL" smtClean="0"/>
              <a:t> 24 March 2016</a:t>
            </a:r>
            <a:endParaRPr lang="nl-NL" dirty="0"/>
          </a:p>
        </p:txBody>
      </p:sp>
      <p:pic>
        <p:nvPicPr>
          <p:cNvPr id="9" name="Afbeelding 8" descr="ROe_IM_Logo_1_RGB_diap.PNG"/>
          <p:cNvPicPr>
            <a:picLocks noChangeAspect="1"/>
          </p:cNvPicPr>
          <p:nvPr userDrawn="1"/>
        </p:nvPicPr>
        <p:blipFill>
          <a:blip r:embed="rId2" cstate="print"/>
          <a:srcRect l="45335" t="12392"/>
          <a:stretch>
            <a:fillRect/>
          </a:stretch>
        </p:blipFill>
        <p:spPr>
          <a:xfrm>
            <a:off x="4246144" y="0"/>
            <a:ext cx="3684180" cy="2048662"/>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dianummer 4"/>
          <p:cNvSpPr>
            <a:spLocks noGrp="1"/>
          </p:cNvSpPr>
          <p:nvPr>
            <p:ph type="sldNum" sz="quarter" idx="11"/>
          </p:nvPr>
        </p:nvSpPr>
        <p:spPr/>
        <p:txBody>
          <a:bodyPr/>
          <a:lstStyle>
            <a:lvl1pPr>
              <a:defRPr/>
            </a:lvl1pPr>
          </a:lstStyle>
          <a:p>
            <a:fld id="{2ACDB467-7873-4513-AFB0-64C93AB0D52A}" type="slidenum">
              <a:rPr lang="nl-NL"/>
              <a:pPr/>
              <a:t>‹#›</a:t>
            </a:fld>
            <a:endParaRPr lang="nl-NL"/>
          </a:p>
        </p:txBody>
      </p:sp>
      <p:sp>
        <p:nvSpPr>
          <p:cNvPr id="6" name="Tijdelijke aanduiding voor datum 5"/>
          <p:cNvSpPr>
            <a:spLocks noGrp="1"/>
          </p:cNvSpPr>
          <p:nvPr>
            <p:ph type="dt" sz="half" idx="12"/>
          </p:nvPr>
        </p:nvSpPr>
        <p:spPr/>
        <p:txBody>
          <a:bodyPr/>
          <a:lstStyle>
            <a:lvl1pPr>
              <a:defRPr/>
            </a:lvl1pPr>
          </a:lstStyle>
          <a:p>
            <a:r>
              <a:rPr lang="nl-NL" smtClean="0"/>
              <a:t> 24 March 2016</a:t>
            </a:r>
            <a:endParaRPr lang="nl-NL" dirty="0"/>
          </a:p>
        </p:txBody>
      </p:sp>
      <p:sp>
        <p:nvSpPr>
          <p:cNvPr id="12" name="Rectangle 6"/>
          <p:cNvSpPr>
            <a:spLocks noGrp="1" noChangeArrowheads="1"/>
          </p:cNvSpPr>
          <p:nvPr>
            <p:ph type="ftr" sz="quarter" idx="3"/>
          </p:nvPr>
        </p:nvSpPr>
        <p:spPr bwMode="auto">
          <a:xfrm>
            <a:off x="4355976" y="6525344"/>
            <a:ext cx="3097337" cy="205656"/>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defTabSz="608013" eaLnBrk="0" hangingPunct="0">
              <a:defRPr sz="1000">
                <a:solidFill>
                  <a:srgbClr val="FFFFFF"/>
                </a:solidFill>
                <a:latin typeface="+mn-lt"/>
                <a:cs typeface="Arial" charset="0"/>
              </a:defRPr>
            </a:lvl1pPr>
          </a:lstStyle>
          <a:p>
            <a:r>
              <a:rPr lang="en-GB" smtClean="0"/>
              <a:t>First Bilateral Maritime Forum</a:t>
            </a:r>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
        <p:nvSpPr>
          <p:cNvPr id="5" name="Tijdelijke aanduiding voor dianummer 4"/>
          <p:cNvSpPr>
            <a:spLocks noGrp="1"/>
          </p:cNvSpPr>
          <p:nvPr>
            <p:ph type="sldNum" sz="quarter" idx="11"/>
          </p:nvPr>
        </p:nvSpPr>
        <p:spPr/>
        <p:txBody>
          <a:bodyPr/>
          <a:lstStyle>
            <a:lvl1pPr>
              <a:defRPr/>
            </a:lvl1pPr>
          </a:lstStyle>
          <a:p>
            <a:fld id="{DBD84257-ED32-48C1-8368-C36FAEBD5AE4}" type="slidenum">
              <a:rPr lang="nl-NL"/>
              <a:pPr/>
              <a:t>‹#›</a:t>
            </a:fld>
            <a:endParaRPr lang="nl-NL"/>
          </a:p>
        </p:txBody>
      </p:sp>
      <p:sp>
        <p:nvSpPr>
          <p:cNvPr id="6" name="Tijdelijke aanduiding voor datum 5"/>
          <p:cNvSpPr>
            <a:spLocks noGrp="1"/>
          </p:cNvSpPr>
          <p:nvPr>
            <p:ph type="dt" sz="half" idx="12"/>
          </p:nvPr>
        </p:nvSpPr>
        <p:spPr/>
        <p:txBody>
          <a:bodyPr/>
          <a:lstStyle>
            <a:lvl1pPr>
              <a:defRPr/>
            </a:lvl1pPr>
          </a:lstStyle>
          <a:p>
            <a:r>
              <a:rPr lang="nl-NL" smtClean="0"/>
              <a:t> 24 March 2016</a:t>
            </a:r>
            <a:endParaRPr lang="nl-NL" dirty="0"/>
          </a:p>
        </p:txBody>
      </p:sp>
      <p:sp>
        <p:nvSpPr>
          <p:cNvPr id="7" name="Footer Placeholder 6"/>
          <p:cNvSpPr>
            <a:spLocks noGrp="1" noChangeArrowheads="1"/>
          </p:cNvSpPr>
          <p:nvPr>
            <p:ph type="ftr" sz="quarter" idx="3"/>
          </p:nvPr>
        </p:nvSpPr>
        <p:spPr bwMode="auto">
          <a:xfrm>
            <a:off x="4355976" y="6525344"/>
            <a:ext cx="3097337" cy="205656"/>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defTabSz="608013" eaLnBrk="0" hangingPunct="0">
              <a:defRPr sz="1000">
                <a:solidFill>
                  <a:srgbClr val="FFFFFF"/>
                </a:solidFill>
                <a:latin typeface="+mn-lt"/>
                <a:cs typeface="Arial" charset="0"/>
              </a:defRPr>
            </a:lvl1pPr>
          </a:lstStyle>
          <a:p>
            <a:r>
              <a:rPr lang="en-GB" smtClean="0"/>
              <a:t>First Bilateral Maritime Forum</a:t>
            </a:r>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66725" y="2068513"/>
            <a:ext cx="4124325" cy="4138612"/>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4" name="Tijdelijke aanduiding voor inhoud 3"/>
          <p:cNvSpPr>
            <a:spLocks noGrp="1"/>
          </p:cNvSpPr>
          <p:nvPr>
            <p:ph sz="half" idx="2"/>
          </p:nvPr>
        </p:nvSpPr>
        <p:spPr>
          <a:xfrm>
            <a:off x="4743450" y="2068513"/>
            <a:ext cx="4124325" cy="4138612"/>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6" name="Tijdelijke aanduiding voor dianummer 5"/>
          <p:cNvSpPr>
            <a:spLocks noGrp="1"/>
          </p:cNvSpPr>
          <p:nvPr>
            <p:ph type="sldNum" sz="quarter" idx="11"/>
          </p:nvPr>
        </p:nvSpPr>
        <p:spPr/>
        <p:txBody>
          <a:bodyPr/>
          <a:lstStyle>
            <a:lvl1pPr>
              <a:defRPr/>
            </a:lvl1pPr>
          </a:lstStyle>
          <a:p>
            <a:fld id="{EAEFCD2F-3854-4509-94B1-251D221B176A}" type="slidenum">
              <a:rPr lang="nl-NL"/>
              <a:pPr/>
              <a:t>‹#›</a:t>
            </a:fld>
            <a:endParaRPr lang="nl-NL"/>
          </a:p>
        </p:txBody>
      </p:sp>
      <p:sp>
        <p:nvSpPr>
          <p:cNvPr id="7" name="Tijdelijke aanduiding voor datum 6"/>
          <p:cNvSpPr>
            <a:spLocks noGrp="1"/>
          </p:cNvSpPr>
          <p:nvPr>
            <p:ph type="dt" sz="half" idx="12"/>
          </p:nvPr>
        </p:nvSpPr>
        <p:spPr/>
        <p:txBody>
          <a:bodyPr/>
          <a:lstStyle>
            <a:lvl1pPr>
              <a:defRPr/>
            </a:lvl1pPr>
          </a:lstStyle>
          <a:p>
            <a:r>
              <a:rPr lang="nl-NL" smtClean="0"/>
              <a:t> 24 March 2016</a:t>
            </a:r>
            <a:endParaRPr lang="nl-NL" dirty="0"/>
          </a:p>
        </p:txBody>
      </p:sp>
      <p:sp>
        <p:nvSpPr>
          <p:cNvPr id="8" name="Rectangle 6"/>
          <p:cNvSpPr>
            <a:spLocks noGrp="1" noChangeArrowheads="1"/>
          </p:cNvSpPr>
          <p:nvPr>
            <p:ph type="ftr" sz="quarter" idx="3"/>
          </p:nvPr>
        </p:nvSpPr>
        <p:spPr bwMode="auto">
          <a:xfrm>
            <a:off x="4355976" y="6525344"/>
            <a:ext cx="3097337" cy="205656"/>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defTabSz="608013" eaLnBrk="0" hangingPunct="0">
              <a:defRPr sz="1000">
                <a:solidFill>
                  <a:srgbClr val="FFFFFF"/>
                </a:solidFill>
                <a:latin typeface="+mn-lt"/>
                <a:cs typeface="Arial" charset="0"/>
              </a:defRPr>
            </a:lvl1pPr>
          </a:lstStyle>
          <a:p>
            <a:r>
              <a:rPr lang="en-GB" smtClean="0"/>
              <a:t>First Bilateral Maritime Forum</a:t>
            </a:r>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8" name="Tijdelijke aanduiding voor dianummer 7"/>
          <p:cNvSpPr>
            <a:spLocks noGrp="1"/>
          </p:cNvSpPr>
          <p:nvPr>
            <p:ph type="sldNum" sz="quarter" idx="11"/>
          </p:nvPr>
        </p:nvSpPr>
        <p:spPr/>
        <p:txBody>
          <a:bodyPr/>
          <a:lstStyle>
            <a:lvl1pPr>
              <a:defRPr/>
            </a:lvl1pPr>
          </a:lstStyle>
          <a:p>
            <a:fld id="{1E8DFE5E-4DF5-4E22-BF27-B57155238CA5}" type="slidenum">
              <a:rPr lang="nl-NL"/>
              <a:pPr/>
              <a:t>‹#›</a:t>
            </a:fld>
            <a:endParaRPr lang="nl-NL"/>
          </a:p>
        </p:txBody>
      </p:sp>
      <p:sp>
        <p:nvSpPr>
          <p:cNvPr id="9" name="Tijdelijke aanduiding voor datum 8"/>
          <p:cNvSpPr>
            <a:spLocks noGrp="1"/>
          </p:cNvSpPr>
          <p:nvPr>
            <p:ph type="dt" sz="half" idx="12"/>
          </p:nvPr>
        </p:nvSpPr>
        <p:spPr/>
        <p:txBody>
          <a:bodyPr/>
          <a:lstStyle>
            <a:lvl1pPr>
              <a:defRPr/>
            </a:lvl1pPr>
          </a:lstStyle>
          <a:p>
            <a:r>
              <a:rPr lang="nl-NL" smtClean="0"/>
              <a:t> 24 March 2016</a:t>
            </a:r>
            <a:endParaRPr lang="nl-NL" dirty="0"/>
          </a:p>
        </p:txBody>
      </p:sp>
      <p:sp>
        <p:nvSpPr>
          <p:cNvPr id="10" name="Rectangle 6"/>
          <p:cNvSpPr>
            <a:spLocks noGrp="1" noChangeArrowheads="1"/>
          </p:cNvSpPr>
          <p:nvPr>
            <p:ph type="ftr" sz="quarter" idx="13"/>
          </p:nvPr>
        </p:nvSpPr>
        <p:spPr bwMode="auto">
          <a:xfrm>
            <a:off x="4355976" y="6525344"/>
            <a:ext cx="3097337" cy="205656"/>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defTabSz="608013" eaLnBrk="0" hangingPunct="0">
              <a:defRPr sz="1000">
                <a:solidFill>
                  <a:srgbClr val="FFFFFF"/>
                </a:solidFill>
                <a:latin typeface="+mn-lt"/>
                <a:cs typeface="Arial" charset="0"/>
              </a:defRPr>
            </a:lvl1pPr>
          </a:lstStyle>
          <a:p>
            <a:r>
              <a:rPr lang="en-GB" smtClean="0"/>
              <a:t>First Bilateral Maritime Forum</a:t>
            </a:r>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4" name="Tijdelijke aanduiding voor dianummer 3"/>
          <p:cNvSpPr>
            <a:spLocks noGrp="1"/>
          </p:cNvSpPr>
          <p:nvPr>
            <p:ph type="sldNum" sz="quarter" idx="11"/>
          </p:nvPr>
        </p:nvSpPr>
        <p:spPr/>
        <p:txBody>
          <a:bodyPr/>
          <a:lstStyle>
            <a:lvl1pPr>
              <a:defRPr/>
            </a:lvl1pPr>
          </a:lstStyle>
          <a:p>
            <a:fld id="{632C4F18-1084-43BB-8F0C-8DDEC76DCA47}" type="slidenum">
              <a:rPr lang="nl-NL"/>
              <a:pPr/>
              <a:t>‹#›</a:t>
            </a:fld>
            <a:endParaRPr lang="nl-NL"/>
          </a:p>
        </p:txBody>
      </p:sp>
      <p:sp>
        <p:nvSpPr>
          <p:cNvPr id="5" name="Tijdelijke aanduiding voor datum 4"/>
          <p:cNvSpPr>
            <a:spLocks noGrp="1"/>
          </p:cNvSpPr>
          <p:nvPr>
            <p:ph type="dt" sz="half" idx="12"/>
          </p:nvPr>
        </p:nvSpPr>
        <p:spPr/>
        <p:txBody>
          <a:bodyPr/>
          <a:lstStyle>
            <a:lvl1pPr>
              <a:defRPr/>
            </a:lvl1pPr>
          </a:lstStyle>
          <a:p>
            <a:r>
              <a:rPr lang="nl-NL" smtClean="0"/>
              <a:t> 24 March 2016</a:t>
            </a:r>
            <a:endParaRPr lang="nl-NL" dirty="0"/>
          </a:p>
        </p:txBody>
      </p:sp>
      <p:sp>
        <p:nvSpPr>
          <p:cNvPr id="6" name="Rectangle 6"/>
          <p:cNvSpPr>
            <a:spLocks noGrp="1" noChangeArrowheads="1"/>
          </p:cNvSpPr>
          <p:nvPr>
            <p:ph type="ftr" sz="quarter" idx="3"/>
          </p:nvPr>
        </p:nvSpPr>
        <p:spPr bwMode="auto">
          <a:xfrm>
            <a:off x="4355976" y="6525344"/>
            <a:ext cx="3097337" cy="205656"/>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defTabSz="608013" eaLnBrk="0" hangingPunct="0">
              <a:defRPr sz="1000">
                <a:solidFill>
                  <a:srgbClr val="FFFFFF"/>
                </a:solidFill>
                <a:latin typeface="+mn-lt"/>
                <a:cs typeface="Arial" charset="0"/>
              </a:defRPr>
            </a:lvl1pPr>
          </a:lstStyle>
          <a:p>
            <a:r>
              <a:rPr lang="en-GB" smtClean="0"/>
              <a:t>First Bilateral Maritime Forum</a:t>
            </a:r>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1"/>
          </p:nvPr>
        </p:nvSpPr>
        <p:spPr/>
        <p:txBody>
          <a:bodyPr/>
          <a:lstStyle>
            <a:lvl1pPr>
              <a:defRPr/>
            </a:lvl1pPr>
          </a:lstStyle>
          <a:p>
            <a:fld id="{53FF4269-9A2A-402C-95A8-1E64AE3A37F9}" type="slidenum">
              <a:rPr lang="nl-NL"/>
              <a:pPr/>
              <a:t>‹#›</a:t>
            </a:fld>
            <a:endParaRPr lang="nl-NL"/>
          </a:p>
        </p:txBody>
      </p:sp>
      <p:sp>
        <p:nvSpPr>
          <p:cNvPr id="4" name="Tijdelijke aanduiding voor datum 3"/>
          <p:cNvSpPr>
            <a:spLocks noGrp="1"/>
          </p:cNvSpPr>
          <p:nvPr>
            <p:ph type="dt" sz="half" idx="12"/>
          </p:nvPr>
        </p:nvSpPr>
        <p:spPr/>
        <p:txBody>
          <a:bodyPr/>
          <a:lstStyle>
            <a:lvl1pPr>
              <a:defRPr/>
            </a:lvl1pPr>
          </a:lstStyle>
          <a:p>
            <a:r>
              <a:rPr lang="nl-NL" smtClean="0"/>
              <a:t> 24 March 2016</a:t>
            </a:r>
            <a:endParaRPr lang="nl-NL" dirty="0"/>
          </a:p>
        </p:txBody>
      </p:sp>
      <p:sp>
        <p:nvSpPr>
          <p:cNvPr id="5" name="Rectangle 6"/>
          <p:cNvSpPr>
            <a:spLocks noGrp="1" noChangeArrowheads="1"/>
          </p:cNvSpPr>
          <p:nvPr>
            <p:ph type="ftr" sz="quarter" idx="3"/>
          </p:nvPr>
        </p:nvSpPr>
        <p:spPr bwMode="auto">
          <a:xfrm>
            <a:off x="4355976" y="6525344"/>
            <a:ext cx="3097337" cy="205656"/>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defTabSz="608013" eaLnBrk="0" hangingPunct="0">
              <a:defRPr sz="1000">
                <a:solidFill>
                  <a:srgbClr val="FFFFFF"/>
                </a:solidFill>
                <a:latin typeface="+mn-lt"/>
                <a:cs typeface="Arial" charset="0"/>
              </a:defRPr>
            </a:lvl1pPr>
          </a:lstStyle>
          <a:p>
            <a:r>
              <a:rPr lang="en-GB" smtClean="0"/>
              <a:t>First Bilateral Maritime Forum</a:t>
            </a:r>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8" name="Rectangle 6"/>
          <p:cNvSpPr>
            <a:spLocks noGrp="1" noChangeArrowheads="1"/>
          </p:cNvSpPr>
          <p:nvPr>
            <p:ph type="ftr" sz="quarter" idx="3"/>
          </p:nvPr>
        </p:nvSpPr>
        <p:spPr bwMode="auto">
          <a:xfrm>
            <a:off x="4355976" y="6525344"/>
            <a:ext cx="3097337" cy="205656"/>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defTabSz="608013" eaLnBrk="0" hangingPunct="0">
              <a:defRPr sz="1000">
                <a:solidFill>
                  <a:srgbClr val="FFFFFF"/>
                </a:solidFill>
                <a:latin typeface="+mn-lt"/>
                <a:cs typeface="Arial" charset="0"/>
              </a:defRPr>
            </a:lvl1pPr>
          </a:lstStyle>
          <a:p>
            <a:r>
              <a:rPr lang="en-GB" smtClean="0"/>
              <a:t>First Bilateral Maritime Forum</a:t>
            </a:r>
            <a:endParaRPr lang="en-GB" dirty="0"/>
          </a:p>
        </p:txBody>
      </p:sp>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6" name="Tijdelijke aanduiding voor dianummer 5"/>
          <p:cNvSpPr>
            <a:spLocks noGrp="1"/>
          </p:cNvSpPr>
          <p:nvPr>
            <p:ph type="sldNum" sz="quarter" idx="11"/>
          </p:nvPr>
        </p:nvSpPr>
        <p:spPr/>
        <p:txBody>
          <a:bodyPr/>
          <a:lstStyle>
            <a:lvl1pPr>
              <a:defRPr/>
            </a:lvl1pPr>
          </a:lstStyle>
          <a:p>
            <a:fld id="{9BE2487A-4EC9-4160-846D-E5DD7CFD4F63}" type="slidenum">
              <a:rPr lang="nl-NL"/>
              <a:pPr/>
              <a:t>‹#›</a:t>
            </a:fld>
            <a:endParaRPr lang="nl-NL"/>
          </a:p>
        </p:txBody>
      </p:sp>
      <p:sp>
        <p:nvSpPr>
          <p:cNvPr id="7" name="Tijdelijke aanduiding voor datum 6"/>
          <p:cNvSpPr>
            <a:spLocks noGrp="1"/>
          </p:cNvSpPr>
          <p:nvPr>
            <p:ph type="dt" sz="half" idx="12"/>
          </p:nvPr>
        </p:nvSpPr>
        <p:spPr/>
        <p:txBody>
          <a:bodyPr/>
          <a:lstStyle>
            <a:lvl1pPr marL="0" marR="0" indent="0" algn="r" defTabSz="608013" rtl="0" eaLnBrk="0" fontAlgn="base" latinLnBrk="0" hangingPunct="0">
              <a:lnSpc>
                <a:spcPct val="100000"/>
              </a:lnSpc>
              <a:spcBef>
                <a:spcPct val="0"/>
              </a:spcBef>
              <a:spcAft>
                <a:spcPct val="0"/>
              </a:spcAft>
              <a:buClrTx/>
              <a:buSzTx/>
              <a:buFontTx/>
              <a:buNone/>
              <a:tabLst/>
              <a:defRPr/>
            </a:lvl1pPr>
          </a:lstStyle>
          <a:p>
            <a:r>
              <a:rPr lang="nl-NL" smtClean="0"/>
              <a:t> 24 March 2016</a:t>
            </a:r>
            <a:endParaRPr lang="nl-NL" dirty="0" smtClean="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smtClean="0"/>
              <a:t>Klik op het pictogram als u een afbeelding wilt toevoegen</a:t>
            </a:r>
            <a:endParaRPr lang="nl-NL"/>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6" name="Tijdelijke aanduiding voor dianummer 5"/>
          <p:cNvSpPr>
            <a:spLocks noGrp="1"/>
          </p:cNvSpPr>
          <p:nvPr>
            <p:ph type="sldNum" sz="quarter" idx="11"/>
          </p:nvPr>
        </p:nvSpPr>
        <p:spPr/>
        <p:txBody>
          <a:bodyPr/>
          <a:lstStyle>
            <a:lvl1pPr>
              <a:defRPr/>
            </a:lvl1pPr>
          </a:lstStyle>
          <a:p>
            <a:fld id="{2FCDE4C3-FD53-4754-8387-ED0250ADD0EA}" type="slidenum">
              <a:rPr lang="nl-NL"/>
              <a:pPr/>
              <a:t>‹#›</a:t>
            </a:fld>
            <a:endParaRPr lang="nl-NL"/>
          </a:p>
        </p:txBody>
      </p:sp>
      <p:sp>
        <p:nvSpPr>
          <p:cNvPr id="7" name="Tijdelijke aanduiding voor datum 6"/>
          <p:cNvSpPr>
            <a:spLocks noGrp="1"/>
          </p:cNvSpPr>
          <p:nvPr>
            <p:ph type="dt" sz="half" idx="12"/>
          </p:nvPr>
        </p:nvSpPr>
        <p:spPr/>
        <p:txBody>
          <a:bodyPr/>
          <a:lstStyle>
            <a:lvl1pPr>
              <a:defRPr/>
            </a:lvl1pPr>
          </a:lstStyle>
          <a:p>
            <a:r>
              <a:rPr lang="nl-NL" smtClean="0"/>
              <a:t> 24 March 2016</a:t>
            </a:r>
            <a:endParaRPr lang="nl-NL" dirty="0"/>
          </a:p>
        </p:txBody>
      </p:sp>
      <p:sp>
        <p:nvSpPr>
          <p:cNvPr id="8" name="Rectangle 6"/>
          <p:cNvSpPr>
            <a:spLocks noGrp="1" noChangeArrowheads="1"/>
          </p:cNvSpPr>
          <p:nvPr>
            <p:ph type="ftr" sz="quarter" idx="3"/>
          </p:nvPr>
        </p:nvSpPr>
        <p:spPr bwMode="auto">
          <a:xfrm>
            <a:off x="4355976" y="6525344"/>
            <a:ext cx="3097337" cy="205656"/>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defTabSz="608013" eaLnBrk="0" hangingPunct="0">
              <a:defRPr sz="1000">
                <a:solidFill>
                  <a:srgbClr val="FFFFFF"/>
                </a:solidFill>
                <a:latin typeface="+mn-lt"/>
                <a:cs typeface="Arial" charset="0"/>
              </a:defRPr>
            </a:lvl1pPr>
          </a:lstStyle>
          <a:p>
            <a:r>
              <a:rPr lang="en-GB" smtClean="0"/>
              <a:t>First Bilateral Maritime Forum</a:t>
            </a:r>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dianummer 4"/>
          <p:cNvSpPr>
            <a:spLocks noGrp="1"/>
          </p:cNvSpPr>
          <p:nvPr>
            <p:ph type="sldNum" sz="quarter" idx="11"/>
          </p:nvPr>
        </p:nvSpPr>
        <p:spPr/>
        <p:txBody>
          <a:bodyPr/>
          <a:lstStyle>
            <a:lvl1pPr>
              <a:defRPr/>
            </a:lvl1pPr>
          </a:lstStyle>
          <a:p>
            <a:fld id="{294D3DCD-78F2-4C02-80EF-E6C3442401A7}" type="slidenum">
              <a:rPr lang="nl-NL"/>
              <a:pPr/>
              <a:t>‹#›</a:t>
            </a:fld>
            <a:endParaRPr lang="nl-NL"/>
          </a:p>
        </p:txBody>
      </p:sp>
      <p:sp>
        <p:nvSpPr>
          <p:cNvPr id="6" name="Tijdelijke aanduiding voor datum 5"/>
          <p:cNvSpPr>
            <a:spLocks noGrp="1"/>
          </p:cNvSpPr>
          <p:nvPr>
            <p:ph type="dt" sz="half" idx="12"/>
          </p:nvPr>
        </p:nvSpPr>
        <p:spPr/>
        <p:txBody>
          <a:bodyPr/>
          <a:lstStyle>
            <a:lvl1pPr marL="0" marR="0" indent="0" algn="r" defTabSz="608013" rtl="0" eaLnBrk="0" fontAlgn="base" latinLnBrk="0" hangingPunct="0">
              <a:lnSpc>
                <a:spcPct val="100000"/>
              </a:lnSpc>
              <a:spcBef>
                <a:spcPct val="0"/>
              </a:spcBef>
              <a:spcAft>
                <a:spcPct val="0"/>
              </a:spcAft>
              <a:buClrTx/>
              <a:buSzTx/>
              <a:buFontTx/>
              <a:buNone/>
              <a:tabLst/>
              <a:defRPr/>
            </a:lvl1pPr>
          </a:lstStyle>
          <a:p>
            <a:r>
              <a:rPr lang="nl-NL" smtClean="0"/>
              <a:t> 24 March 2016</a:t>
            </a:r>
            <a:endParaRPr lang="nl-NL" dirty="0" smtClean="0"/>
          </a:p>
        </p:txBody>
      </p:sp>
      <p:sp>
        <p:nvSpPr>
          <p:cNvPr id="7" name="Footer Placeholder 6"/>
          <p:cNvSpPr>
            <a:spLocks noGrp="1" noChangeArrowheads="1"/>
          </p:cNvSpPr>
          <p:nvPr>
            <p:ph type="ftr" sz="quarter" idx="3"/>
          </p:nvPr>
        </p:nvSpPr>
        <p:spPr bwMode="auto">
          <a:xfrm>
            <a:off x="4355976" y="6525344"/>
            <a:ext cx="3097337" cy="205656"/>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defTabSz="608013" eaLnBrk="0" hangingPunct="0">
              <a:defRPr sz="1000">
                <a:solidFill>
                  <a:srgbClr val="FFFFFF"/>
                </a:solidFill>
                <a:latin typeface="+mn-lt"/>
                <a:cs typeface="Arial" charset="0"/>
              </a:defRPr>
            </a:lvl1pPr>
          </a:lstStyle>
          <a:p>
            <a:r>
              <a:rPr lang="en-GB" smtClean="0"/>
              <a:t>First Bilateral Maritime Forum</a:t>
            </a:r>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767513" y="1293813"/>
            <a:ext cx="2100262" cy="4913312"/>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66725" y="1293813"/>
            <a:ext cx="6148388" cy="4913312"/>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dianummer 4"/>
          <p:cNvSpPr>
            <a:spLocks noGrp="1"/>
          </p:cNvSpPr>
          <p:nvPr>
            <p:ph type="sldNum" sz="quarter" idx="11"/>
          </p:nvPr>
        </p:nvSpPr>
        <p:spPr/>
        <p:txBody>
          <a:bodyPr/>
          <a:lstStyle>
            <a:lvl1pPr>
              <a:defRPr/>
            </a:lvl1pPr>
          </a:lstStyle>
          <a:p>
            <a:fld id="{0FEBBB1C-FD6D-4964-872D-637C2E61DE24}" type="slidenum">
              <a:rPr lang="nl-NL"/>
              <a:pPr/>
              <a:t>‹#›</a:t>
            </a:fld>
            <a:endParaRPr lang="nl-NL"/>
          </a:p>
        </p:txBody>
      </p:sp>
      <p:sp>
        <p:nvSpPr>
          <p:cNvPr id="6" name="Tijdelijke aanduiding voor datum 5"/>
          <p:cNvSpPr>
            <a:spLocks noGrp="1"/>
          </p:cNvSpPr>
          <p:nvPr>
            <p:ph type="dt" sz="half" idx="12"/>
          </p:nvPr>
        </p:nvSpPr>
        <p:spPr/>
        <p:txBody>
          <a:bodyPr/>
          <a:lstStyle>
            <a:lvl1pPr marL="0" marR="0" indent="0" algn="r" defTabSz="608013" rtl="0" eaLnBrk="0" fontAlgn="base" latinLnBrk="0" hangingPunct="0">
              <a:lnSpc>
                <a:spcPct val="100000"/>
              </a:lnSpc>
              <a:spcBef>
                <a:spcPct val="0"/>
              </a:spcBef>
              <a:spcAft>
                <a:spcPct val="0"/>
              </a:spcAft>
              <a:buClrTx/>
              <a:buSzTx/>
              <a:buFontTx/>
              <a:buNone/>
              <a:tabLst/>
              <a:defRPr/>
            </a:lvl1pPr>
          </a:lstStyle>
          <a:p>
            <a:r>
              <a:rPr lang="nl-NL" smtClean="0"/>
              <a:t> 24 March 2016</a:t>
            </a:r>
            <a:endParaRPr lang="nl-NL" dirty="0" smtClean="0"/>
          </a:p>
        </p:txBody>
      </p:sp>
      <p:sp>
        <p:nvSpPr>
          <p:cNvPr id="7" name="Footer Placeholder 6"/>
          <p:cNvSpPr>
            <a:spLocks noGrp="1" noChangeArrowheads="1"/>
          </p:cNvSpPr>
          <p:nvPr>
            <p:ph type="ftr" sz="quarter" idx="3"/>
          </p:nvPr>
        </p:nvSpPr>
        <p:spPr bwMode="auto">
          <a:xfrm>
            <a:off x="4355976" y="6525344"/>
            <a:ext cx="3097337" cy="205656"/>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defTabSz="608013" eaLnBrk="0" hangingPunct="0">
              <a:defRPr sz="1000">
                <a:solidFill>
                  <a:srgbClr val="FFFFFF"/>
                </a:solidFill>
                <a:latin typeface="+mn-lt"/>
                <a:cs typeface="Arial" charset="0"/>
              </a:defRPr>
            </a:lvl1pPr>
          </a:lstStyle>
          <a:p>
            <a:r>
              <a:rPr lang="en-GB" smtClean="0"/>
              <a:t>First Bilateral Maritime Forum</a:t>
            </a:r>
            <a:endParaRPr lang="en-GB"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el, tekst en illustratie">
    <p:spTree>
      <p:nvGrpSpPr>
        <p:cNvPr id="1" name=""/>
        <p:cNvGrpSpPr/>
        <p:nvPr/>
      </p:nvGrpSpPr>
      <p:grpSpPr>
        <a:xfrm>
          <a:off x="0" y="0"/>
          <a:ext cx="0" cy="0"/>
          <a:chOff x="0" y="0"/>
          <a:chExt cx="0" cy="0"/>
        </a:xfrm>
      </p:grpSpPr>
      <p:sp>
        <p:nvSpPr>
          <p:cNvPr id="2" name="Titel 1"/>
          <p:cNvSpPr>
            <a:spLocks noGrp="1"/>
          </p:cNvSpPr>
          <p:nvPr>
            <p:ph type="title"/>
          </p:nvPr>
        </p:nvSpPr>
        <p:spPr>
          <a:xfrm>
            <a:off x="466725" y="1293813"/>
            <a:ext cx="8401050" cy="492125"/>
          </a:xfrm>
        </p:spPr>
        <p:txBody>
          <a:bodyPr/>
          <a:lstStyle/>
          <a:p>
            <a:r>
              <a:rPr lang="nl-NL" smtClean="0"/>
              <a:t>Klik om de stijl te bewerken</a:t>
            </a:r>
            <a:endParaRPr lang="nl-NL"/>
          </a:p>
        </p:txBody>
      </p:sp>
      <p:sp>
        <p:nvSpPr>
          <p:cNvPr id="3" name="Tijdelijke aanduiding voor tekst 2"/>
          <p:cNvSpPr>
            <a:spLocks noGrp="1"/>
          </p:cNvSpPr>
          <p:nvPr>
            <p:ph type="body" sz="half" idx="1"/>
          </p:nvPr>
        </p:nvSpPr>
        <p:spPr>
          <a:xfrm>
            <a:off x="466725" y="2068513"/>
            <a:ext cx="4124325" cy="4138612"/>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llustratie 3"/>
          <p:cNvSpPr>
            <a:spLocks noGrp="1"/>
          </p:cNvSpPr>
          <p:nvPr>
            <p:ph type="clipArt" sz="half" idx="2"/>
          </p:nvPr>
        </p:nvSpPr>
        <p:spPr>
          <a:xfrm>
            <a:off x="4743450" y="2068513"/>
            <a:ext cx="4124325" cy="4138612"/>
          </a:xfrm>
        </p:spPr>
        <p:txBody>
          <a:bodyPr/>
          <a:lstStyle/>
          <a:p>
            <a:r>
              <a:rPr lang="nl-NL" smtClean="0"/>
              <a:t>Klik op het pictogram als u een illustratie wilt toevoegen</a:t>
            </a:r>
            <a:endParaRPr lang="nl-NL"/>
          </a:p>
        </p:txBody>
      </p:sp>
      <p:sp>
        <p:nvSpPr>
          <p:cNvPr id="6" name="Tijdelijke aanduiding voor dianummer 5"/>
          <p:cNvSpPr>
            <a:spLocks noGrp="1"/>
          </p:cNvSpPr>
          <p:nvPr>
            <p:ph type="sldNum" sz="quarter" idx="11"/>
          </p:nvPr>
        </p:nvSpPr>
        <p:spPr>
          <a:xfrm>
            <a:off x="466725" y="6611938"/>
            <a:ext cx="1905000" cy="119062"/>
          </a:xfrm>
        </p:spPr>
        <p:txBody>
          <a:bodyPr/>
          <a:lstStyle>
            <a:lvl1pPr>
              <a:defRPr/>
            </a:lvl1pPr>
          </a:lstStyle>
          <a:p>
            <a:fld id="{C0E4B359-E2E3-44DC-A349-1126A74EF1B4}" type="slidenum">
              <a:rPr lang="nl-NL"/>
              <a:pPr/>
              <a:t>‹#›</a:t>
            </a:fld>
            <a:endParaRPr lang="nl-NL"/>
          </a:p>
        </p:txBody>
      </p:sp>
      <p:sp>
        <p:nvSpPr>
          <p:cNvPr id="7" name="Tijdelijke aanduiding voor datum 6"/>
          <p:cNvSpPr>
            <a:spLocks noGrp="1"/>
          </p:cNvSpPr>
          <p:nvPr>
            <p:ph type="dt" sz="half" idx="12"/>
          </p:nvPr>
        </p:nvSpPr>
        <p:spPr>
          <a:xfrm>
            <a:off x="7264400" y="6611938"/>
            <a:ext cx="1508125" cy="119062"/>
          </a:xfrm>
        </p:spPr>
        <p:txBody>
          <a:bodyPr/>
          <a:lstStyle>
            <a:lvl1pPr>
              <a:defRPr/>
            </a:lvl1pPr>
          </a:lstStyle>
          <a:p>
            <a:r>
              <a:rPr lang="nl-NL" smtClean="0"/>
              <a:t> 24 March 2016</a:t>
            </a:r>
            <a:endParaRPr lang="nl-NL" dirty="0" smtClean="0"/>
          </a:p>
        </p:txBody>
      </p:sp>
      <p:sp>
        <p:nvSpPr>
          <p:cNvPr id="8" name="Rectangle 6"/>
          <p:cNvSpPr>
            <a:spLocks noGrp="1" noChangeArrowheads="1"/>
          </p:cNvSpPr>
          <p:nvPr>
            <p:ph type="ftr" sz="quarter" idx="3"/>
          </p:nvPr>
        </p:nvSpPr>
        <p:spPr bwMode="auto">
          <a:xfrm>
            <a:off x="4355976" y="6525344"/>
            <a:ext cx="3097337" cy="205656"/>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defTabSz="608013" eaLnBrk="0" hangingPunct="0">
              <a:defRPr sz="1000">
                <a:solidFill>
                  <a:srgbClr val="FFFFFF"/>
                </a:solidFill>
                <a:latin typeface="+mn-lt"/>
                <a:cs typeface="Arial" charset="0"/>
              </a:defRPr>
            </a:lvl1pPr>
          </a:lstStyle>
          <a:p>
            <a:r>
              <a:rPr lang="en-GB" smtClean="0"/>
              <a:t>First Bilateral Maritime Forum</a:t>
            </a:r>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9218" name="Rectangle 2"/>
          <p:cNvSpPr>
            <a:spLocks noChangeArrowheads="1"/>
          </p:cNvSpPr>
          <p:nvPr/>
        </p:nvSpPr>
        <p:spPr bwMode="auto">
          <a:xfrm>
            <a:off x="0" y="0"/>
            <a:ext cx="9144000" cy="1011238"/>
          </a:xfrm>
          <a:prstGeom prst="rect">
            <a:avLst/>
          </a:prstGeom>
          <a:solidFill>
            <a:schemeClr val="accent1"/>
          </a:solidFill>
          <a:ln w="9525">
            <a:noFill/>
            <a:miter lim="800000"/>
            <a:headEnd/>
            <a:tailEnd/>
          </a:ln>
          <a:effectLst/>
        </p:spPr>
        <p:txBody>
          <a:bodyPr wrap="none" anchor="ctr"/>
          <a:lstStyle/>
          <a:p>
            <a:endParaRPr lang="nl-NL"/>
          </a:p>
        </p:txBody>
      </p:sp>
      <p:sp>
        <p:nvSpPr>
          <p:cNvPr id="9219" name="Rectangle 3"/>
          <p:cNvSpPr>
            <a:spLocks noChangeArrowheads="1"/>
          </p:cNvSpPr>
          <p:nvPr/>
        </p:nvSpPr>
        <p:spPr bwMode="auto">
          <a:xfrm>
            <a:off x="0" y="6350000"/>
            <a:ext cx="9144000" cy="508000"/>
          </a:xfrm>
          <a:prstGeom prst="rect">
            <a:avLst/>
          </a:prstGeom>
          <a:solidFill>
            <a:schemeClr val="accent1"/>
          </a:solidFill>
          <a:ln w="9525">
            <a:noFill/>
            <a:miter lim="800000"/>
            <a:headEnd/>
            <a:tailEnd/>
          </a:ln>
          <a:effectLst/>
        </p:spPr>
        <p:txBody>
          <a:bodyPr wrap="none" anchor="ctr"/>
          <a:lstStyle/>
          <a:p>
            <a:endParaRPr lang="nl-NL"/>
          </a:p>
        </p:txBody>
      </p:sp>
      <p:sp>
        <p:nvSpPr>
          <p:cNvPr id="9220" name="Rectangle 4"/>
          <p:cNvSpPr>
            <a:spLocks noGrp="1" noChangeArrowheads="1"/>
          </p:cNvSpPr>
          <p:nvPr>
            <p:ph type="title"/>
          </p:nvPr>
        </p:nvSpPr>
        <p:spPr bwMode="auto">
          <a:xfrm>
            <a:off x="466725" y="1293813"/>
            <a:ext cx="8401050" cy="492125"/>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nl-NL" smtClean="0"/>
              <a:t>Klik om het opmaakprofiel van de modeltitel te bewerken</a:t>
            </a:r>
          </a:p>
        </p:txBody>
      </p:sp>
      <p:sp>
        <p:nvSpPr>
          <p:cNvPr id="9221" name="Rectangle 5"/>
          <p:cNvSpPr>
            <a:spLocks noGrp="1" noChangeArrowheads="1"/>
          </p:cNvSpPr>
          <p:nvPr>
            <p:ph type="body" idx="1"/>
          </p:nvPr>
        </p:nvSpPr>
        <p:spPr bwMode="auto">
          <a:xfrm>
            <a:off x="466725" y="2068513"/>
            <a:ext cx="8401050" cy="4138612"/>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nl-NL" smtClean="0"/>
              <a:t>Klik om de opmaakprofielen van de modeltekst te bewerken</a:t>
            </a:r>
          </a:p>
          <a:p>
            <a:pPr lvl="1"/>
            <a:r>
              <a:rPr lang="nl-NL" smtClean="0"/>
              <a:t>Tweede niveau</a:t>
            </a:r>
          </a:p>
          <a:p>
            <a:pPr lvl="2"/>
            <a:r>
              <a:rPr lang="nl-NL" smtClean="0"/>
              <a:t>Derde niveau</a:t>
            </a:r>
          </a:p>
          <a:p>
            <a:pPr lvl="3"/>
            <a:r>
              <a:rPr lang="nl-NL" smtClean="0"/>
              <a:t>Vierde niveau</a:t>
            </a:r>
          </a:p>
          <a:p>
            <a:pPr lvl="4"/>
            <a:r>
              <a:rPr lang="nl-NL" smtClean="0"/>
              <a:t>Vijfde niveau</a:t>
            </a:r>
          </a:p>
        </p:txBody>
      </p:sp>
      <p:sp>
        <p:nvSpPr>
          <p:cNvPr id="9223" name="Rectangle 7"/>
          <p:cNvSpPr>
            <a:spLocks noGrp="1" noChangeArrowheads="1"/>
          </p:cNvSpPr>
          <p:nvPr>
            <p:ph type="sldNum" sz="quarter" idx="4"/>
          </p:nvPr>
        </p:nvSpPr>
        <p:spPr bwMode="auto">
          <a:xfrm>
            <a:off x="466725" y="6611938"/>
            <a:ext cx="1905000" cy="119062"/>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defRPr sz="1000">
                <a:solidFill>
                  <a:srgbClr val="FFFFFF"/>
                </a:solidFill>
                <a:latin typeface="+mn-lt"/>
                <a:cs typeface="Arial" charset="0"/>
              </a:defRPr>
            </a:lvl1pPr>
          </a:lstStyle>
          <a:p>
            <a:fld id="{A7767DB5-9DBB-4547-9226-1DA966EC9086}" type="slidenum">
              <a:rPr lang="nl-NL"/>
              <a:pPr/>
              <a:t>‹#›</a:t>
            </a:fld>
            <a:endParaRPr lang="nl-NL"/>
          </a:p>
        </p:txBody>
      </p:sp>
      <p:sp>
        <p:nvSpPr>
          <p:cNvPr id="11" name="shpTitel"/>
          <p:cNvSpPr>
            <a:spLocks noGrp="1" noChangeArrowheads="1"/>
          </p:cNvSpPr>
          <p:nvPr>
            <p:ph type="dt" sz="half" idx="2"/>
          </p:nvPr>
        </p:nvSpPr>
        <p:spPr bwMode="auto">
          <a:xfrm>
            <a:off x="7264400" y="6611938"/>
            <a:ext cx="1508125" cy="119062"/>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algn="r" defTabSz="608013" eaLnBrk="0" hangingPunct="0">
              <a:defRPr sz="1000">
                <a:solidFill>
                  <a:srgbClr val="FFFFFF"/>
                </a:solidFill>
                <a:latin typeface="+mn-lt"/>
                <a:cs typeface="Arial" charset="0"/>
              </a:defRPr>
            </a:lvl1pPr>
          </a:lstStyle>
          <a:p>
            <a:r>
              <a:rPr lang="nl-NL" smtClean="0"/>
              <a:t> 24 March 2016</a:t>
            </a:r>
            <a:endParaRPr lang="nl-NL" dirty="0"/>
          </a:p>
        </p:txBody>
      </p:sp>
      <p:pic>
        <p:nvPicPr>
          <p:cNvPr id="9225" name="Picture 9" descr="Z:\KA\Carma\DocSys\Customers\VenW Rijksbreed\Models\Presentaties\background_pictures\logo wit\RO_VW_diap.png"/>
          <p:cNvPicPr>
            <a:picLocks noChangeAspect="1" noChangeArrowheads="1"/>
          </p:cNvPicPr>
          <p:nvPr/>
        </p:nvPicPr>
        <p:blipFill>
          <a:blip r:embed="rId14" cstate="print"/>
          <a:srcRect l="46451" t="15443" r="46289" b="20656"/>
          <a:stretch>
            <a:fillRect/>
          </a:stretch>
        </p:blipFill>
        <p:spPr bwMode="auto">
          <a:xfrm>
            <a:off x="4376738" y="0"/>
            <a:ext cx="393700" cy="758825"/>
          </a:xfrm>
          <a:prstGeom prst="rect">
            <a:avLst/>
          </a:prstGeom>
          <a:noFill/>
          <a:ln w="9525">
            <a:noFill/>
            <a:miter lim="800000"/>
            <a:headEnd/>
            <a:tailEnd/>
          </a:ln>
        </p:spPr>
      </p:pic>
      <p:sp>
        <p:nvSpPr>
          <p:cNvPr id="10" name="Rectangle 6"/>
          <p:cNvSpPr>
            <a:spLocks noGrp="1" noChangeArrowheads="1"/>
          </p:cNvSpPr>
          <p:nvPr>
            <p:ph type="ftr" sz="quarter" idx="3"/>
          </p:nvPr>
        </p:nvSpPr>
        <p:spPr bwMode="auto">
          <a:xfrm>
            <a:off x="4355977" y="6525344"/>
            <a:ext cx="2736304" cy="205656"/>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defTabSz="608013" eaLnBrk="0" hangingPunct="0">
              <a:defRPr sz="1000">
                <a:solidFill>
                  <a:srgbClr val="FFFFFF"/>
                </a:solidFill>
                <a:latin typeface="+mn-lt"/>
                <a:cs typeface="Arial" charset="0"/>
              </a:defRPr>
            </a:lvl1pPr>
          </a:lstStyle>
          <a:p>
            <a:r>
              <a:rPr lang="nl-NL" smtClean="0"/>
              <a:t>First Bilateral Maritime Forum</a:t>
            </a:r>
            <a:endParaRPr lang="nl-NL" dirty="0"/>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Lst>
  <p:hf sldNum="0" hdr="0"/>
  <p:txStyles>
    <p:titleStyle>
      <a:lvl1pPr algn="l" rtl="0" eaLnBrk="1" fontAlgn="base" hangingPunct="1">
        <a:spcBef>
          <a:spcPct val="0"/>
        </a:spcBef>
        <a:spcAft>
          <a:spcPct val="0"/>
        </a:spcAft>
        <a:defRPr sz="2600">
          <a:solidFill>
            <a:srgbClr val="CC003D"/>
          </a:solidFill>
          <a:latin typeface="+mj-lt"/>
          <a:ea typeface="+mj-ea"/>
          <a:cs typeface="+mj-cs"/>
        </a:defRPr>
      </a:lvl1pPr>
      <a:lvl2pPr algn="l" rtl="0" eaLnBrk="1" fontAlgn="base" hangingPunct="1">
        <a:spcBef>
          <a:spcPct val="0"/>
        </a:spcBef>
        <a:spcAft>
          <a:spcPct val="0"/>
        </a:spcAft>
        <a:defRPr sz="2600">
          <a:solidFill>
            <a:srgbClr val="CC003D"/>
          </a:solidFill>
          <a:latin typeface="Verdana" pitchFamily="34" charset="0"/>
        </a:defRPr>
      </a:lvl2pPr>
      <a:lvl3pPr algn="l" rtl="0" eaLnBrk="1" fontAlgn="base" hangingPunct="1">
        <a:spcBef>
          <a:spcPct val="0"/>
        </a:spcBef>
        <a:spcAft>
          <a:spcPct val="0"/>
        </a:spcAft>
        <a:defRPr sz="2600">
          <a:solidFill>
            <a:srgbClr val="CC003D"/>
          </a:solidFill>
          <a:latin typeface="Verdana" pitchFamily="34" charset="0"/>
        </a:defRPr>
      </a:lvl3pPr>
      <a:lvl4pPr algn="l" rtl="0" eaLnBrk="1" fontAlgn="base" hangingPunct="1">
        <a:spcBef>
          <a:spcPct val="0"/>
        </a:spcBef>
        <a:spcAft>
          <a:spcPct val="0"/>
        </a:spcAft>
        <a:defRPr sz="2600">
          <a:solidFill>
            <a:srgbClr val="CC003D"/>
          </a:solidFill>
          <a:latin typeface="Verdana" pitchFamily="34" charset="0"/>
        </a:defRPr>
      </a:lvl4pPr>
      <a:lvl5pPr algn="l" rtl="0" eaLnBrk="1" fontAlgn="base" hangingPunct="1">
        <a:spcBef>
          <a:spcPct val="0"/>
        </a:spcBef>
        <a:spcAft>
          <a:spcPct val="0"/>
        </a:spcAft>
        <a:defRPr sz="2600">
          <a:solidFill>
            <a:srgbClr val="CC003D"/>
          </a:solidFill>
          <a:latin typeface="Verdana" pitchFamily="34" charset="0"/>
        </a:defRPr>
      </a:lvl5pPr>
      <a:lvl6pPr marL="457200" algn="l" rtl="0" eaLnBrk="1" fontAlgn="base" hangingPunct="1">
        <a:spcBef>
          <a:spcPct val="0"/>
        </a:spcBef>
        <a:spcAft>
          <a:spcPct val="0"/>
        </a:spcAft>
        <a:defRPr sz="2600">
          <a:solidFill>
            <a:srgbClr val="CC003D"/>
          </a:solidFill>
          <a:latin typeface="Verdana" pitchFamily="34" charset="0"/>
        </a:defRPr>
      </a:lvl6pPr>
      <a:lvl7pPr marL="914400" algn="l" rtl="0" eaLnBrk="1" fontAlgn="base" hangingPunct="1">
        <a:spcBef>
          <a:spcPct val="0"/>
        </a:spcBef>
        <a:spcAft>
          <a:spcPct val="0"/>
        </a:spcAft>
        <a:defRPr sz="2600">
          <a:solidFill>
            <a:srgbClr val="CC003D"/>
          </a:solidFill>
          <a:latin typeface="Verdana" pitchFamily="34" charset="0"/>
        </a:defRPr>
      </a:lvl7pPr>
      <a:lvl8pPr marL="1371600" algn="l" rtl="0" eaLnBrk="1" fontAlgn="base" hangingPunct="1">
        <a:spcBef>
          <a:spcPct val="0"/>
        </a:spcBef>
        <a:spcAft>
          <a:spcPct val="0"/>
        </a:spcAft>
        <a:defRPr sz="2600">
          <a:solidFill>
            <a:srgbClr val="CC003D"/>
          </a:solidFill>
          <a:latin typeface="Verdana" pitchFamily="34" charset="0"/>
        </a:defRPr>
      </a:lvl8pPr>
      <a:lvl9pPr marL="1828800" algn="l" rtl="0" eaLnBrk="1" fontAlgn="base" hangingPunct="1">
        <a:spcBef>
          <a:spcPct val="0"/>
        </a:spcBef>
        <a:spcAft>
          <a:spcPct val="0"/>
        </a:spcAft>
        <a:defRPr sz="2600">
          <a:solidFill>
            <a:srgbClr val="CC003D"/>
          </a:solidFill>
          <a:latin typeface="Verdana" pitchFamily="34" charset="0"/>
        </a:defRPr>
      </a:lvl9pPr>
    </p:titleStyle>
    <p:bodyStyle>
      <a:lvl1pPr marL="342900" indent="-342900" algn="l" rtl="0" eaLnBrk="1" fontAlgn="base" hangingPunct="1">
        <a:spcBef>
          <a:spcPct val="20000"/>
        </a:spcBef>
        <a:spcAft>
          <a:spcPct val="0"/>
        </a:spcAft>
        <a:buChar char="•"/>
        <a:defRPr>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defRPr>
      </a:lvl2pPr>
      <a:lvl3pPr marL="1143000" indent="-228600" algn="l" rtl="0" eaLnBrk="1" fontAlgn="base" hangingPunct="1">
        <a:spcBef>
          <a:spcPct val="20000"/>
        </a:spcBef>
        <a:spcAft>
          <a:spcPct val="0"/>
        </a:spcAft>
        <a:buChar char="•"/>
        <a:defRPr>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smtClean="0"/>
              <a:t>The </a:t>
            </a:r>
            <a:r>
              <a:rPr lang="nl-NL" dirty="0" err="1" smtClean="0"/>
              <a:t>Netherlands</a:t>
            </a:r>
            <a:r>
              <a:rPr lang="nl-NL" dirty="0" smtClean="0"/>
              <a:t>’ Maritime </a:t>
            </a:r>
            <a:r>
              <a:rPr lang="nl-NL" dirty="0" err="1" smtClean="0"/>
              <a:t>Strategy</a:t>
            </a:r>
            <a:r>
              <a:rPr lang="nl-NL" dirty="0" smtClean="0"/>
              <a:t> 2015 - 2025</a:t>
            </a:r>
            <a:endParaRPr lang="nl-NL" dirty="0"/>
          </a:p>
        </p:txBody>
      </p:sp>
      <p:sp>
        <p:nvSpPr>
          <p:cNvPr id="3" name="Ondertitel 2"/>
          <p:cNvSpPr>
            <a:spLocks noGrp="1"/>
          </p:cNvSpPr>
          <p:nvPr>
            <p:ph type="subTitle" idx="1"/>
          </p:nvPr>
        </p:nvSpPr>
        <p:spPr/>
        <p:txBody>
          <a:bodyPr/>
          <a:lstStyle/>
          <a:p>
            <a:endParaRPr lang="nl-NL" dirty="0" smtClean="0"/>
          </a:p>
          <a:p>
            <a:r>
              <a:rPr lang="en-US" dirty="0" smtClean="0"/>
              <a:t>Brigit Gijsbers</a:t>
            </a:r>
            <a:br>
              <a:rPr lang="en-US" dirty="0" smtClean="0"/>
            </a:br>
            <a:endParaRPr lang="en-US" dirty="0" smtClean="0"/>
          </a:p>
          <a:p>
            <a:r>
              <a:rPr lang="nl-NL" sz="1600" dirty="0" smtClean="0"/>
              <a:t>Director </a:t>
            </a:r>
            <a:r>
              <a:rPr lang="nl-NL" sz="1600" dirty="0" err="1" smtClean="0"/>
              <a:t>for</a:t>
            </a:r>
            <a:r>
              <a:rPr lang="nl-NL" sz="1600" dirty="0" smtClean="0"/>
              <a:t> Maritime </a:t>
            </a:r>
            <a:r>
              <a:rPr lang="nl-NL" sz="1600" dirty="0" err="1" smtClean="0"/>
              <a:t>Affairs</a:t>
            </a:r>
            <a:endParaRPr lang="nl-NL" dirty="0" smtClean="0"/>
          </a:p>
          <a:p>
            <a:endParaRPr lang="nl-NL" dirty="0" smtClean="0"/>
          </a:p>
          <a:p>
            <a:endParaRPr lang="nl-NL" dirty="0"/>
          </a:p>
        </p:txBody>
      </p:sp>
      <p:sp>
        <p:nvSpPr>
          <p:cNvPr id="4" name="Tijdelijke aanduiding voor datum 3"/>
          <p:cNvSpPr>
            <a:spLocks noGrp="1"/>
          </p:cNvSpPr>
          <p:nvPr>
            <p:ph type="dt" sz="half" idx="2"/>
          </p:nvPr>
        </p:nvSpPr>
        <p:spPr/>
        <p:txBody>
          <a:bodyPr/>
          <a:lstStyle/>
          <a:p>
            <a:r>
              <a:rPr lang="nl-NL" dirty="0" smtClean="0"/>
              <a:t> April 2017</a:t>
            </a:r>
            <a:endParaRPr lang="nl-NL" dirty="0"/>
          </a:p>
        </p:txBody>
      </p:sp>
      <p:pic>
        <p:nvPicPr>
          <p:cNvPr id="8" name="Picture 2"/>
          <p:cNvPicPr>
            <a:picLocks noChangeAspect="1" noChangeArrowheads="1"/>
          </p:cNvPicPr>
          <p:nvPr/>
        </p:nvPicPr>
        <p:blipFill>
          <a:blip r:embed="rId3" cstate="print"/>
          <a:srcRect/>
          <a:stretch>
            <a:fillRect/>
          </a:stretch>
        </p:blipFill>
        <p:spPr bwMode="auto">
          <a:xfrm>
            <a:off x="395536" y="1844824"/>
            <a:ext cx="3816424" cy="333624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z="3200" dirty="0" smtClean="0"/>
              <a:t>The Netherlands: a maritime nation</a:t>
            </a:r>
            <a:endParaRPr lang="nl-NL" sz="3200" dirty="0"/>
          </a:p>
        </p:txBody>
      </p:sp>
      <p:sp>
        <p:nvSpPr>
          <p:cNvPr id="3" name="Tijdelijke aanduiding voor inhoud 2"/>
          <p:cNvSpPr>
            <a:spLocks noGrp="1"/>
          </p:cNvSpPr>
          <p:nvPr>
            <p:ph sz="half" idx="1"/>
          </p:nvPr>
        </p:nvSpPr>
        <p:spPr/>
        <p:txBody>
          <a:bodyPr/>
          <a:lstStyle/>
          <a:p>
            <a:r>
              <a:rPr lang="nl-NL" dirty="0" err="1" smtClean="0"/>
              <a:t>Strategic</a:t>
            </a:r>
            <a:r>
              <a:rPr lang="nl-NL" dirty="0" smtClean="0"/>
              <a:t> </a:t>
            </a:r>
            <a:r>
              <a:rPr lang="en-US" dirty="0" smtClean="0"/>
              <a:t>geographical location</a:t>
            </a:r>
            <a:br>
              <a:rPr lang="en-US" dirty="0" smtClean="0"/>
            </a:br>
            <a:endParaRPr lang="en-US" dirty="0" smtClean="0"/>
          </a:p>
          <a:p>
            <a:r>
              <a:rPr lang="en-US" dirty="0" smtClean="0"/>
              <a:t>Rotterdam ‘gateway’ to Europe</a:t>
            </a:r>
            <a:br>
              <a:rPr lang="en-US" dirty="0" smtClean="0"/>
            </a:br>
            <a:r>
              <a:rPr lang="en-US" dirty="0" smtClean="0"/>
              <a:t> </a:t>
            </a:r>
            <a:endParaRPr lang="nl-NL" dirty="0" smtClean="0"/>
          </a:p>
          <a:p>
            <a:r>
              <a:rPr lang="nl-NL" dirty="0" smtClean="0"/>
              <a:t>Maritime cluster </a:t>
            </a:r>
            <a:r>
              <a:rPr lang="nl-NL" dirty="0" err="1" smtClean="0"/>
              <a:t>strong</a:t>
            </a:r>
            <a:r>
              <a:rPr lang="nl-NL" dirty="0" smtClean="0"/>
              <a:t> international </a:t>
            </a:r>
            <a:r>
              <a:rPr lang="nl-NL" dirty="0" err="1" smtClean="0"/>
              <a:t>position</a:t>
            </a:r>
            <a:r>
              <a:rPr lang="nl-NL" dirty="0" smtClean="0"/>
              <a:t> and </a:t>
            </a:r>
            <a:r>
              <a:rPr lang="nl-NL" dirty="0" err="1" smtClean="0"/>
              <a:t>vital</a:t>
            </a:r>
            <a:r>
              <a:rPr lang="nl-NL" dirty="0" smtClean="0"/>
              <a:t> </a:t>
            </a:r>
            <a:r>
              <a:rPr lang="nl-NL" dirty="0" err="1" smtClean="0"/>
              <a:t>for</a:t>
            </a:r>
            <a:r>
              <a:rPr lang="nl-NL" dirty="0" smtClean="0"/>
              <a:t> </a:t>
            </a:r>
            <a:r>
              <a:rPr lang="nl-NL" dirty="0" err="1" smtClean="0"/>
              <a:t>Netherlands</a:t>
            </a:r>
            <a:r>
              <a:rPr lang="nl-NL" dirty="0" smtClean="0"/>
              <a:t>’ </a:t>
            </a:r>
            <a:r>
              <a:rPr lang="nl-NL" dirty="0" err="1" smtClean="0"/>
              <a:t>economy</a:t>
            </a:r>
            <a:r>
              <a:rPr lang="nl-NL" dirty="0" smtClean="0"/>
              <a:t>:</a:t>
            </a:r>
          </a:p>
          <a:p>
            <a:pPr lvl="1"/>
            <a:r>
              <a:rPr lang="nl-NL" dirty="0" err="1" smtClean="0"/>
              <a:t>Value</a:t>
            </a:r>
            <a:r>
              <a:rPr lang="nl-NL" dirty="0" smtClean="0"/>
              <a:t> </a:t>
            </a:r>
            <a:r>
              <a:rPr lang="nl-NL" dirty="0" err="1" smtClean="0"/>
              <a:t>added</a:t>
            </a:r>
            <a:r>
              <a:rPr lang="nl-NL" dirty="0" smtClean="0"/>
              <a:t>: € 24 </a:t>
            </a:r>
            <a:r>
              <a:rPr lang="nl-NL" dirty="0" err="1" smtClean="0"/>
              <a:t>bln</a:t>
            </a:r>
            <a:r>
              <a:rPr lang="nl-NL" dirty="0" smtClean="0"/>
              <a:t>  </a:t>
            </a:r>
            <a:br>
              <a:rPr lang="nl-NL" dirty="0" smtClean="0"/>
            </a:br>
            <a:r>
              <a:rPr lang="nl-NL" dirty="0" smtClean="0"/>
              <a:t>(3.5 % of GNP)</a:t>
            </a:r>
          </a:p>
          <a:p>
            <a:pPr lvl="1"/>
            <a:r>
              <a:rPr lang="nl-NL" dirty="0" err="1" smtClean="0"/>
              <a:t>Employment</a:t>
            </a:r>
            <a:r>
              <a:rPr lang="nl-NL" dirty="0" smtClean="0"/>
              <a:t>: 265.000</a:t>
            </a:r>
            <a:br>
              <a:rPr lang="nl-NL" dirty="0" smtClean="0"/>
            </a:br>
            <a:r>
              <a:rPr lang="nl-NL" dirty="0" smtClean="0"/>
              <a:t>(3 % of </a:t>
            </a:r>
            <a:r>
              <a:rPr lang="nl-NL" dirty="0" err="1" smtClean="0"/>
              <a:t>national</a:t>
            </a:r>
            <a:r>
              <a:rPr lang="nl-NL" dirty="0" smtClean="0"/>
              <a:t> </a:t>
            </a:r>
            <a:r>
              <a:rPr lang="nl-NL" dirty="0" err="1" smtClean="0"/>
              <a:t>employment</a:t>
            </a:r>
            <a:r>
              <a:rPr lang="nl-NL" dirty="0" smtClean="0"/>
              <a:t>)</a:t>
            </a:r>
          </a:p>
          <a:p>
            <a:pPr lvl="1"/>
            <a:r>
              <a:rPr lang="nl-NL" dirty="0" smtClean="0"/>
              <a:t>Export: € 24.4 </a:t>
            </a:r>
            <a:r>
              <a:rPr lang="nl-NL" dirty="0" err="1" smtClean="0"/>
              <a:t>bln</a:t>
            </a:r>
            <a:endParaRPr lang="nl-NL" dirty="0" smtClean="0"/>
          </a:p>
          <a:p>
            <a:endParaRPr lang="nl-NL" dirty="0"/>
          </a:p>
        </p:txBody>
      </p:sp>
      <p:sp>
        <p:nvSpPr>
          <p:cNvPr id="5" name="Tijdelijke aanduiding voor datum 4"/>
          <p:cNvSpPr>
            <a:spLocks noGrp="1"/>
          </p:cNvSpPr>
          <p:nvPr>
            <p:ph type="dt" sz="half" idx="12"/>
          </p:nvPr>
        </p:nvSpPr>
        <p:spPr/>
        <p:txBody>
          <a:bodyPr/>
          <a:lstStyle/>
          <a:p>
            <a:r>
              <a:rPr lang="nl-NL" dirty="0" smtClean="0"/>
              <a:t> April 2017</a:t>
            </a:r>
            <a:endParaRPr lang="nl-NL" dirty="0"/>
          </a:p>
        </p:txBody>
      </p:sp>
      <p:sp>
        <p:nvSpPr>
          <p:cNvPr id="6" name="Tijdelijke aanduiding voor voettekst 5"/>
          <p:cNvSpPr>
            <a:spLocks noGrp="1"/>
          </p:cNvSpPr>
          <p:nvPr>
            <p:ph type="ftr" sz="quarter" idx="3"/>
          </p:nvPr>
        </p:nvSpPr>
        <p:spPr/>
        <p:txBody>
          <a:bodyPr/>
          <a:lstStyle/>
          <a:p>
            <a:r>
              <a:rPr lang="en-GB" b="1" dirty="0" smtClean="0"/>
              <a:t>AAMA 2017</a:t>
            </a:r>
            <a:endParaRPr lang="en-GB" b="1" dirty="0"/>
          </a:p>
        </p:txBody>
      </p:sp>
      <p:sp>
        <p:nvSpPr>
          <p:cNvPr id="10" name="Tekstvak 9"/>
          <p:cNvSpPr txBox="1"/>
          <p:nvPr/>
        </p:nvSpPr>
        <p:spPr>
          <a:xfrm>
            <a:off x="5364088" y="1844824"/>
            <a:ext cx="2880320" cy="276999"/>
          </a:xfrm>
          <a:prstGeom prst="rect">
            <a:avLst/>
          </a:prstGeom>
          <a:noFill/>
        </p:spPr>
        <p:txBody>
          <a:bodyPr wrap="square" rtlCol="0">
            <a:spAutoFit/>
          </a:bodyPr>
          <a:lstStyle/>
          <a:p>
            <a:r>
              <a:rPr lang="nl-NL" sz="1200" dirty="0" err="1" smtClean="0">
                <a:latin typeface="+mn-lt"/>
              </a:rPr>
              <a:t>Main</a:t>
            </a:r>
            <a:r>
              <a:rPr lang="nl-NL" sz="1200" dirty="0" smtClean="0">
                <a:latin typeface="+mn-lt"/>
              </a:rPr>
              <a:t> </a:t>
            </a:r>
            <a:r>
              <a:rPr lang="nl-NL" sz="1200" dirty="0" err="1" smtClean="0">
                <a:latin typeface="+mn-lt"/>
              </a:rPr>
              <a:t>goods</a:t>
            </a:r>
            <a:r>
              <a:rPr lang="nl-NL" sz="1200" dirty="0" smtClean="0">
                <a:latin typeface="+mn-lt"/>
              </a:rPr>
              <a:t> </a:t>
            </a:r>
            <a:r>
              <a:rPr lang="nl-NL" sz="1200" dirty="0" err="1" smtClean="0">
                <a:latin typeface="+mn-lt"/>
              </a:rPr>
              <a:t>flows</a:t>
            </a:r>
            <a:r>
              <a:rPr lang="nl-NL" sz="1200" dirty="0" smtClean="0">
                <a:latin typeface="+mn-lt"/>
              </a:rPr>
              <a:t> </a:t>
            </a:r>
            <a:r>
              <a:rPr lang="nl-NL" sz="1200" dirty="0" err="1" smtClean="0">
                <a:latin typeface="+mn-lt"/>
              </a:rPr>
              <a:t>withing</a:t>
            </a:r>
            <a:r>
              <a:rPr lang="nl-NL" sz="1200" dirty="0" smtClean="0">
                <a:latin typeface="+mn-lt"/>
              </a:rPr>
              <a:t> </a:t>
            </a:r>
            <a:r>
              <a:rPr lang="nl-NL" sz="1200" dirty="0" err="1" smtClean="0">
                <a:latin typeface="+mn-lt"/>
              </a:rPr>
              <a:t>Europe</a:t>
            </a:r>
            <a:endParaRPr lang="nl-NL" sz="1200" dirty="0">
              <a:latin typeface="+mn-lt"/>
            </a:endParaRPr>
          </a:p>
        </p:txBody>
      </p:sp>
      <p:pic>
        <p:nvPicPr>
          <p:cNvPr id="8" name="Picture 2" descr="C:\Users\Gert\Pictures\biva netwerk EU.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92080" y="2275327"/>
            <a:ext cx="3096344" cy="388704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atum 2"/>
          <p:cNvSpPr>
            <a:spLocks noGrp="1"/>
          </p:cNvSpPr>
          <p:nvPr>
            <p:ph type="dt" sz="half" idx="12"/>
          </p:nvPr>
        </p:nvSpPr>
        <p:spPr/>
        <p:txBody>
          <a:bodyPr/>
          <a:lstStyle/>
          <a:p>
            <a:r>
              <a:rPr lang="nl-NL" dirty="0" smtClean="0"/>
              <a:t> April 2017</a:t>
            </a:r>
            <a:endParaRPr lang="nl-NL" dirty="0"/>
          </a:p>
        </p:txBody>
      </p:sp>
      <p:sp>
        <p:nvSpPr>
          <p:cNvPr id="4" name="Tijdelijke aanduiding voor voettekst 3"/>
          <p:cNvSpPr>
            <a:spLocks noGrp="1"/>
          </p:cNvSpPr>
          <p:nvPr>
            <p:ph type="ftr" sz="quarter" idx="3"/>
          </p:nvPr>
        </p:nvSpPr>
        <p:spPr/>
        <p:txBody>
          <a:bodyPr/>
          <a:lstStyle/>
          <a:p>
            <a:r>
              <a:rPr lang="en-US" b="1" dirty="0" smtClean="0"/>
              <a:t>AAMA 2017</a:t>
            </a:r>
            <a:endParaRPr lang="en-GB" dirty="0"/>
          </a:p>
        </p:txBody>
      </p:sp>
      <p:pic>
        <p:nvPicPr>
          <p:cNvPr id="6" name="Tijdelijke aanduiding voor inhoud 5" descr="NML_clustermodel_EN.jpg"/>
          <p:cNvPicPr>
            <a:picLocks noGrp="1" noChangeAspect="1"/>
          </p:cNvPicPr>
          <p:nvPr>
            <p:ph sz="half" idx="1"/>
          </p:nvPr>
        </p:nvPicPr>
        <p:blipFill>
          <a:blip r:embed="rId3" cstate="print"/>
          <a:stretch>
            <a:fillRect/>
          </a:stretch>
        </p:blipFill>
        <p:spPr>
          <a:xfrm>
            <a:off x="1763688" y="1124744"/>
            <a:ext cx="5472608" cy="5189115"/>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sz="3200" dirty="0" smtClean="0"/>
              <a:t>Reason for Maritime Strategy </a:t>
            </a:r>
            <a:endParaRPr lang="en-GB" sz="3200" dirty="0"/>
          </a:p>
        </p:txBody>
      </p:sp>
      <p:sp>
        <p:nvSpPr>
          <p:cNvPr id="3" name="Tijdelijke aanduiding voor inhoud 2"/>
          <p:cNvSpPr>
            <a:spLocks noGrp="1"/>
          </p:cNvSpPr>
          <p:nvPr>
            <p:ph sz="half" idx="1"/>
          </p:nvPr>
        </p:nvSpPr>
        <p:spPr>
          <a:xfrm>
            <a:off x="467544" y="2060848"/>
            <a:ext cx="8281739" cy="4282628"/>
          </a:xfrm>
        </p:spPr>
        <p:txBody>
          <a:bodyPr/>
          <a:lstStyle/>
          <a:p>
            <a:pPr>
              <a:buFont typeface="Arial" pitchFamily="34" charset="0"/>
              <a:buChar char="•"/>
            </a:pPr>
            <a:r>
              <a:rPr lang="en-US" dirty="0" smtClean="0"/>
              <a:t>Strong position cannot be taken for granted</a:t>
            </a:r>
            <a:br>
              <a:rPr lang="en-US" dirty="0" smtClean="0"/>
            </a:br>
            <a:endParaRPr lang="en-US" dirty="0" smtClean="0"/>
          </a:p>
          <a:p>
            <a:pPr>
              <a:buFont typeface="Arial" pitchFamily="34" charset="0"/>
              <a:buChar char="•"/>
            </a:pPr>
            <a:r>
              <a:rPr lang="nl-NL" dirty="0" smtClean="0"/>
              <a:t>Overall </a:t>
            </a:r>
            <a:r>
              <a:rPr lang="nl-NL" dirty="0" err="1" smtClean="0"/>
              <a:t>strategic</a:t>
            </a:r>
            <a:r>
              <a:rPr lang="nl-NL" dirty="0" smtClean="0"/>
              <a:t> </a:t>
            </a:r>
            <a:r>
              <a:rPr lang="nl-NL" dirty="0" err="1" smtClean="0"/>
              <a:t>approach</a:t>
            </a:r>
            <a:r>
              <a:rPr lang="nl-NL" dirty="0" smtClean="0"/>
              <a:t> </a:t>
            </a:r>
            <a:r>
              <a:rPr lang="nl-NL" dirty="0" err="1" smtClean="0"/>
              <a:t>needed</a:t>
            </a:r>
            <a:r>
              <a:rPr lang="nl-NL" dirty="0" smtClean="0"/>
              <a:t/>
            </a:r>
            <a:br>
              <a:rPr lang="nl-NL" dirty="0" smtClean="0"/>
            </a:br>
            <a:endParaRPr lang="nl-NL" dirty="0" smtClean="0"/>
          </a:p>
          <a:p>
            <a:pPr>
              <a:buFont typeface="Arial" pitchFamily="34" charset="0"/>
              <a:buChar char="•"/>
            </a:pPr>
            <a:r>
              <a:rPr lang="nl-NL" dirty="0" err="1" smtClean="0"/>
              <a:t>Netherlands</a:t>
            </a:r>
            <a:r>
              <a:rPr lang="nl-NL" dirty="0" smtClean="0"/>
              <a:t>’ Maritime </a:t>
            </a:r>
            <a:r>
              <a:rPr lang="nl-NL" dirty="0" err="1" smtClean="0"/>
              <a:t>Strategy</a:t>
            </a:r>
            <a:r>
              <a:rPr lang="nl-NL" dirty="0" smtClean="0"/>
              <a:t> 2015 - 2025</a:t>
            </a:r>
            <a:endParaRPr lang="en-US" dirty="0" smtClean="0"/>
          </a:p>
          <a:p>
            <a:pPr lvl="1"/>
            <a:endParaRPr lang="nl-NL" dirty="0" smtClean="0"/>
          </a:p>
        </p:txBody>
      </p:sp>
      <p:sp>
        <p:nvSpPr>
          <p:cNvPr id="4" name="Tijdelijke aanduiding voor datum 3"/>
          <p:cNvSpPr>
            <a:spLocks noGrp="1"/>
          </p:cNvSpPr>
          <p:nvPr>
            <p:ph type="dt" sz="half" idx="12"/>
          </p:nvPr>
        </p:nvSpPr>
        <p:spPr/>
        <p:txBody>
          <a:bodyPr/>
          <a:lstStyle/>
          <a:p>
            <a:r>
              <a:rPr lang="nl-NL" dirty="0" smtClean="0"/>
              <a:t> April 2017</a:t>
            </a:r>
            <a:endParaRPr lang="nl-NL" dirty="0"/>
          </a:p>
        </p:txBody>
      </p:sp>
      <p:sp>
        <p:nvSpPr>
          <p:cNvPr id="5" name="Tijdelijke aanduiding voor voettekst 4"/>
          <p:cNvSpPr>
            <a:spLocks noGrp="1"/>
          </p:cNvSpPr>
          <p:nvPr>
            <p:ph type="ftr" sz="quarter" idx="3"/>
          </p:nvPr>
        </p:nvSpPr>
        <p:spPr/>
        <p:txBody>
          <a:bodyPr/>
          <a:lstStyle/>
          <a:p>
            <a:r>
              <a:rPr lang="en-US" b="1" dirty="0" smtClean="0"/>
              <a:t>AAMA 2017</a:t>
            </a:r>
            <a:endParaRPr lang="en-GB" dirty="0"/>
          </a:p>
        </p:txBody>
      </p:sp>
      <p:pic>
        <p:nvPicPr>
          <p:cNvPr id="8" name="Afbeelding 7" descr="niet vanzelfsprekend.jpg"/>
          <p:cNvPicPr>
            <a:picLocks noChangeAspect="1"/>
          </p:cNvPicPr>
          <p:nvPr/>
        </p:nvPicPr>
        <p:blipFill>
          <a:blip r:embed="rId3" cstate="print"/>
          <a:stretch>
            <a:fillRect/>
          </a:stretch>
        </p:blipFill>
        <p:spPr>
          <a:xfrm>
            <a:off x="1043608" y="4293096"/>
            <a:ext cx="2520280" cy="1940616"/>
          </a:xfrm>
          <a:prstGeom prst="rect">
            <a:avLst/>
          </a:prstGeom>
        </p:spPr>
      </p:pic>
      <p:pic>
        <p:nvPicPr>
          <p:cNvPr id="9" name="Picture 2" descr="C:\Users\IBoers\AppData\Local\Microsoft\Windows\Temporary Internet Files\Content.Outlook\9LLD71BZ\IMG_1546.JPG"/>
          <p:cNvPicPr>
            <a:picLocks noChangeAspect="1" noChangeArrowheads="1"/>
          </p:cNvPicPr>
          <p:nvPr/>
        </p:nvPicPr>
        <p:blipFill>
          <a:blip r:embed="rId4" cstate="print"/>
          <a:srcRect/>
          <a:stretch>
            <a:fillRect/>
          </a:stretch>
        </p:blipFill>
        <p:spPr bwMode="auto">
          <a:xfrm>
            <a:off x="6156176" y="2492896"/>
            <a:ext cx="2409731" cy="3212975"/>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sz="3200" dirty="0" smtClean="0"/>
              <a:t>Six Cluster-wide Policy Areas</a:t>
            </a:r>
            <a:endParaRPr lang="en-GB" sz="3200" dirty="0"/>
          </a:p>
        </p:txBody>
      </p:sp>
      <p:sp>
        <p:nvSpPr>
          <p:cNvPr id="3" name="Tijdelijke aanduiding voor inhoud 2"/>
          <p:cNvSpPr>
            <a:spLocks noGrp="1"/>
          </p:cNvSpPr>
          <p:nvPr>
            <p:ph sz="half" idx="1"/>
          </p:nvPr>
        </p:nvSpPr>
        <p:spPr>
          <a:xfrm>
            <a:off x="466725" y="2068513"/>
            <a:ext cx="8677275" cy="4138612"/>
          </a:xfrm>
        </p:spPr>
        <p:txBody>
          <a:bodyPr/>
          <a:lstStyle/>
          <a:p>
            <a:r>
              <a:rPr lang="en-GB" dirty="0" smtClean="0"/>
              <a:t>Human Capital</a:t>
            </a:r>
            <a:br>
              <a:rPr lang="en-GB" dirty="0" smtClean="0"/>
            </a:br>
            <a:endParaRPr lang="en-GB" dirty="0" smtClean="0"/>
          </a:p>
          <a:p>
            <a:r>
              <a:rPr lang="en-GB" dirty="0" smtClean="0"/>
              <a:t>Innovation</a:t>
            </a:r>
            <a:br>
              <a:rPr lang="en-GB" dirty="0" smtClean="0"/>
            </a:br>
            <a:endParaRPr lang="en-GB" dirty="0" smtClean="0"/>
          </a:p>
          <a:p>
            <a:r>
              <a:rPr lang="en-GB" dirty="0" smtClean="0"/>
              <a:t>Trade</a:t>
            </a:r>
            <a:br>
              <a:rPr lang="en-GB" dirty="0" smtClean="0"/>
            </a:br>
            <a:endParaRPr lang="en-GB" dirty="0" smtClean="0"/>
          </a:p>
          <a:p>
            <a:r>
              <a:rPr lang="en-GB" dirty="0" smtClean="0"/>
              <a:t>Accessibility</a:t>
            </a:r>
            <a:br>
              <a:rPr lang="en-GB" dirty="0" smtClean="0"/>
            </a:br>
            <a:endParaRPr lang="en-GB" dirty="0" smtClean="0"/>
          </a:p>
          <a:p>
            <a:r>
              <a:rPr lang="en-GB" dirty="0" smtClean="0"/>
              <a:t>Safety and Environment</a:t>
            </a:r>
            <a:br>
              <a:rPr lang="en-GB" dirty="0" smtClean="0"/>
            </a:br>
            <a:endParaRPr lang="en-GB" dirty="0" smtClean="0"/>
          </a:p>
          <a:p>
            <a:r>
              <a:rPr lang="en-GB" dirty="0" smtClean="0"/>
              <a:t>Security Threats and Stability</a:t>
            </a:r>
            <a:endParaRPr lang="en-GB" dirty="0"/>
          </a:p>
        </p:txBody>
      </p:sp>
      <p:sp>
        <p:nvSpPr>
          <p:cNvPr id="4" name="Tijdelijke aanduiding voor datum 3"/>
          <p:cNvSpPr>
            <a:spLocks noGrp="1"/>
          </p:cNvSpPr>
          <p:nvPr>
            <p:ph type="dt" sz="half" idx="12"/>
          </p:nvPr>
        </p:nvSpPr>
        <p:spPr/>
        <p:txBody>
          <a:bodyPr/>
          <a:lstStyle/>
          <a:p>
            <a:r>
              <a:rPr lang="nl-NL" dirty="0" smtClean="0"/>
              <a:t> April 2017</a:t>
            </a:r>
            <a:endParaRPr lang="nl-NL" dirty="0"/>
          </a:p>
        </p:txBody>
      </p:sp>
      <p:sp>
        <p:nvSpPr>
          <p:cNvPr id="5" name="Tijdelijke aanduiding voor voettekst 4"/>
          <p:cNvSpPr>
            <a:spLocks noGrp="1"/>
          </p:cNvSpPr>
          <p:nvPr>
            <p:ph type="ftr" sz="quarter" idx="3"/>
          </p:nvPr>
        </p:nvSpPr>
        <p:spPr/>
        <p:txBody>
          <a:bodyPr/>
          <a:lstStyle/>
          <a:p>
            <a:r>
              <a:rPr lang="en-US" b="1" dirty="0" smtClean="0"/>
              <a:t>AAMA 2017</a:t>
            </a:r>
            <a:endParaRPr lang="en-GB" dirty="0"/>
          </a:p>
        </p:txBody>
      </p:sp>
      <p:pic>
        <p:nvPicPr>
          <p:cNvPr id="6" name="Picture 2" descr="http://www.maritimebyholland.nl/wp-content/uploads/sites/7/2014/10/Werf-Serdijn-foto-1236x900.jpg"/>
          <p:cNvPicPr>
            <a:picLocks noChangeAspect="1" noChangeArrowheads="1"/>
          </p:cNvPicPr>
          <p:nvPr/>
        </p:nvPicPr>
        <p:blipFill>
          <a:blip r:embed="rId3" cstate="print"/>
          <a:srcRect t="6528"/>
          <a:stretch>
            <a:fillRect/>
          </a:stretch>
        </p:blipFill>
        <p:spPr bwMode="auto">
          <a:xfrm>
            <a:off x="4499992" y="2132856"/>
            <a:ext cx="4355976" cy="296477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z="3200" dirty="0" err="1" smtClean="0"/>
              <a:t>Maritime</a:t>
            </a:r>
            <a:r>
              <a:rPr lang="nl-NL" sz="3200" dirty="0" smtClean="0"/>
              <a:t> Strategy focus </a:t>
            </a:r>
            <a:endParaRPr lang="nl-NL" sz="3200" dirty="0"/>
          </a:p>
        </p:txBody>
      </p:sp>
      <p:sp>
        <p:nvSpPr>
          <p:cNvPr id="3" name="Tijdelijke aanduiding voor inhoud 2"/>
          <p:cNvSpPr>
            <a:spLocks noGrp="1"/>
          </p:cNvSpPr>
          <p:nvPr>
            <p:ph idx="1"/>
          </p:nvPr>
        </p:nvSpPr>
        <p:spPr/>
        <p:txBody>
          <a:bodyPr/>
          <a:lstStyle/>
          <a:p>
            <a:r>
              <a:rPr lang="en-US" dirty="0" smtClean="0"/>
              <a:t>General social trends and developments</a:t>
            </a:r>
          </a:p>
          <a:p>
            <a:pPr>
              <a:buNone/>
            </a:pPr>
            <a:endParaRPr lang="en-US" dirty="0" smtClean="0"/>
          </a:p>
          <a:p>
            <a:r>
              <a:rPr lang="en-US" dirty="0" smtClean="0"/>
              <a:t>Public and private cooperation</a:t>
            </a:r>
          </a:p>
          <a:p>
            <a:endParaRPr lang="en-US" sz="2400" dirty="0"/>
          </a:p>
        </p:txBody>
      </p:sp>
      <p:sp>
        <p:nvSpPr>
          <p:cNvPr id="4" name="Tijdelijke aanduiding voor datum 3"/>
          <p:cNvSpPr>
            <a:spLocks noGrp="1"/>
          </p:cNvSpPr>
          <p:nvPr>
            <p:ph type="dt" sz="half" idx="12"/>
          </p:nvPr>
        </p:nvSpPr>
        <p:spPr/>
        <p:txBody>
          <a:bodyPr/>
          <a:lstStyle/>
          <a:p>
            <a:r>
              <a:rPr lang="nl-NL" dirty="0" smtClean="0"/>
              <a:t> April 2017</a:t>
            </a:r>
            <a:endParaRPr lang="nl-NL" dirty="0"/>
          </a:p>
        </p:txBody>
      </p:sp>
      <p:sp>
        <p:nvSpPr>
          <p:cNvPr id="5" name="Tijdelijke aanduiding voor voettekst 4"/>
          <p:cNvSpPr>
            <a:spLocks noGrp="1"/>
          </p:cNvSpPr>
          <p:nvPr>
            <p:ph type="ftr" sz="quarter" idx="3"/>
          </p:nvPr>
        </p:nvSpPr>
        <p:spPr/>
        <p:txBody>
          <a:bodyPr/>
          <a:lstStyle/>
          <a:p>
            <a:r>
              <a:rPr lang="en-US" b="1" dirty="0" smtClean="0"/>
              <a:t>AAMA 2017</a:t>
            </a:r>
            <a:endParaRPr lang="en-GB" dirty="0"/>
          </a:p>
        </p:txBody>
      </p:sp>
      <p:pic>
        <p:nvPicPr>
          <p:cNvPr id="6" name="Afbeelding 5" descr="logistic chain.jpg"/>
          <p:cNvPicPr>
            <a:picLocks noChangeAspect="1"/>
          </p:cNvPicPr>
          <p:nvPr/>
        </p:nvPicPr>
        <p:blipFill>
          <a:blip r:embed="rId3" cstate="print"/>
          <a:stretch>
            <a:fillRect/>
          </a:stretch>
        </p:blipFill>
        <p:spPr>
          <a:xfrm>
            <a:off x="5868144" y="1412776"/>
            <a:ext cx="2763167" cy="2527447"/>
          </a:xfrm>
          <a:prstGeom prst="rect">
            <a:avLst/>
          </a:prstGeom>
        </p:spPr>
      </p:pic>
      <p:pic>
        <p:nvPicPr>
          <p:cNvPr id="7" name="Afbeelding 6" descr="data sharing.jpg"/>
          <p:cNvPicPr>
            <a:picLocks noChangeAspect="1"/>
          </p:cNvPicPr>
          <p:nvPr/>
        </p:nvPicPr>
        <p:blipFill>
          <a:blip r:embed="rId4" cstate="print"/>
          <a:stretch>
            <a:fillRect/>
          </a:stretch>
        </p:blipFill>
        <p:spPr>
          <a:xfrm>
            <a:off x="1259632" y="4149080"/>
            <a:ext cx="2857500" cy="1828800"/>
          </a:xfrm>
          <a:prstGeom prst="rect">
            <a:avLst/>
          </a:prstGeom>
        </p:spPr>
      </p:pic>
      <p:pic>
        <p:nvPicPr>
          <p:cNvPr id="8" name="Picture 2"/>
          <p:cNvPicPr>
            <a:picLocks noChangeAspect="1" noChangeArrowheads="1"/>
          </p:cNvPicPr>
          <p:nvPr/>
        </p:nvPicPr>
        <p:blipFill>
          <a:blip r:embed="rId5" cstate="print"/>
          <a:srcRect/>
          <a:stretch>
            <a:fillRect/>
          </a:stretch>
        </p:blipFill>
        <p:spPr bwMode="auto">
          <a:xfrm>
            <a:off x="4788024" y="4221088"/>
            <a:ext cx="2648710" cy="198653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z="3200" dirty="0" err="1" smtClean="0"/>
              <a:t>Policy</a:t>
            </a:r>
            <a:r>
              <a:rPr lang="nl-NL" sz="3200" dirty="0" smtClean="0"/>
              <a:t> </a:t>
            </a:r>
            <a:r>
              <a:rPr lang="nl-NL" sz="3200" dirty="0" err="1" smtClean="0"/>
              <a:t>objectives</a:t>
            </a:r>
            <a:endParaRPr lang="nl-NL" sz="3200" dirty="0"/>
          </a:p>
        </p:txBody>
      </p:sp>
      <p:graphicFrame>
        <p:nvGraphicFramePr>
          <p:cNvPr id="5" name="Tijdelijke aanduiding voor inhoud 4"/>
          <p:cNvGraphicFramePr>
            <a:graphicFrameLocks noGrp="1"/>
          </p:cNvGraphicFramePr>
          <p:nvPr>
            <p:ph idx="1"/>
          </p:nvPr>
        </p:nvGraphicFramePr>
        <p:xfrm>
          <a:off x="466725" y="2068513"/>
          <a:ext cx="8401050" cy="4216400"/>
        </p:xfrm>
        <a:graphic>
          <a:graphicData uri="http://schemas.openxmlformats.org/drawingml/2006/table">
            <a:tbl>
              <a:tblPr firstRow="1" bandRow="1">
                <a:tableStyleId>{5C22544A-7EE6-4342-B048-85BDC9FD1C3A}</a:tableStyleId>
              </a:tblPr>
              <a:tblGrid>
                <a:gridCol w="4200525"/>
                <a:gridCol w="4200525"/>
              </a:tblGrid>
              <a:tr h="370840">
                <a:tc>
                  <a:txBody>
                    <a:bodyPr/>
                    <a:lstStyle/>
                    <a:p>
                      <a:r>
                        <a:rPr lang="nl-NL" dirty="0" err="1" smtClean="0"/>
                        <a:t>From</a:t>
                      </a:r>
                      <a:endParaRPr lang="nl-NL" dirty="0"/>
                    </a:p>
                  </a:txBody>
                  <a:tcPr/>
                </a:tc>
                <a:tc>
                  <a:txBody>
                    <a:bodyPr/>
                    <a:lstStyle/>
                    <a:p>
                      <a:r>
                        <a:rPr lang="nl-NL" dirty="0" smtClean="0"/>
                        <a:t>To</a:t>
                      </a:r>
                      <a:endParaRPr lang="nl-NL" dirty="0"/>
                    </a:p>
                  </a:txBody>
                  <a:tcPr/>
                </a:tc>
              </a:tr>
              <a:tr h="370840">
                <a:tc>
                  <a:txBody>
                    <a:bodyPr/>
                    <a:lstStyle/>
                    <a:p>
                      <a:r>
                        <a:rPr lang="en-US" sz="1800" kern="1200" baseline="0" dirty="0" smtClean="0">
                          <a:solidFill>
                            <a:schemeClr val="dk1"/>
                          </a:solidFill>
                          <a:latin typeface="+mn-lt"/>
                          <a:ea typeface="+mn-ea"/>
                          <a:cs typeface="+mn-cs"/>
                        </a:rPr>
                        <a:t>Separate industry solutions</a:t>
                      </a:r>
                    </a:p>
                  </a:txBody>
                  <a:tcPr/>
                </a:tc>
                <a:tc>
                  <a:txBody>
                    <a:bodyPr/>
                    <a:lstStyle/>
                    <a:p>
                      <a:r>
                        <a:rPr lang="en-US" sz="1800" kern="1200" baseline="0" dirty="0" smtClean="0">
                          <a:solidFill>
                            <a:schemeClr val="dk1"/>
                          </a:solidFill>
                          <a:latin typeface="+mn-lt"/>
                          <a:ea typeface="+mn-ea"/>
                          <a:cs typeface="+mn-cs"/>
                        </a:rPr>
                        <a:t>Cluster-wide solutions</a:t>
                      </a:r>
                      <a:endParaRPr lang="nl-NL" dirty="0"/>
                    </a:p>
                  </a:txBody>
                  <a:tcPr/>
                </a:tc>
              </a:tr>
              <a:tr h="370840">
                <a:tc>
                  <a:txBody>
                    <a:bodyPr/>
                    <a:lstStyle/>
                    <a:p>
                      <a:r>
                        <a:rPr lang="en-US" sz="1800" kern="1200" baseline="0" dirty="0" smtClean="0">
                          <a:solidFill>
                            <a:schemeClr val="dk1"/>
                          </a:solidFill>
                          <a:latin typeface="+mn-lt"/>
                          <a:ea typeface="+mn-ea"/>
                          <a:cs typeface="+mn-cs"/>
                        </a:rPr>
                        <a:t>Generic solutions according to offer</a:t>
                      </a:r>
                      <a:endParaRPr lang="nl-NL"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baseline="0" dirty="0" smtClean="0">
                          <a:solidFill>
                            <a:schemeClr val="dk1"/>
                          </a:solidFill>
                          <a:latin typeface="+mn-lt"/>
                          <a:ea typeface="+mn-ea"/>
                          <a:cs typeface="+mn-cs"/>
                        </a:rPr>
                        <a:t>Customized solutions according to demand</a:t>
                      </a:r>
                    </a:p>
                    <a:p>
                      <a:endParaRPr lang="nl-NL" dirty="0"/>
                    </a:p>
                  </a:txBody>
                  <a:tcPr/>
                </a:tc>
              </a:tr>
              <a:tr h="370840">
                <a:tc>
                  <a:txBody>
                    <a:bodyPr/>
                    <a:lstStyle/>
                    <a:p>
                      <a:r>
                        <a:rPr lang="en-US" sz="1800" kern="1200" baseline="0" dirty="0" smtClean="0">
                          <a:solidFill>
                            <a:schemeClr val="dk1"/>
                          </a:solidFill>
                          <a:latin typeface="+mn-lt"/>
                          <a:ea typeface="+mn-ea"/>
                          <a:cs typeface="+mn-cs"/>
                        </a:rPr>
                        <a:t>Expanding infrastructure </a:t>
                      </a:r>
                      <a:endParaRPr lang="nl-NL"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baseline="0" dirty="0" smtClean="0">
                          <a:solidFill>
                            <a:schemeClr val="dk1"/>
                          </a:solidFill>
                          <a:latin typeface="+mn-lt"/>
                          <a:ea typeface="+mn-ea"/>
                          <a:cs typeface="+mn-cs"/>
                        </a:rPr>
                        <a:t>Construction and better utilization</a:t>
                      </a:r>
                    </a:p>
                    <a:p>
                      <a:endParaRPr lang="nl-NL"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baseline="0" dirty="0" smtClean="0">
                          <a:solidFill>
                            <a:schemeClr val="dk1"/>
                          </a:solidFill>
                          <a:latin typeface="+mn-lt"/>
                          <a:ea typeface="+mn-ea"/>
                          <a:cs typeface="+mn-cs"/>
                        </a:rPr>
                        <a:t>Separate mode of transport</a:t>
                      </a:r>
                    </a:p>
                    <a:p>
                      <a:endParaRPr lang="nl-NL" dirty="0"/>
                    </a:p>
                  </a:txBody>
                  <a:tcPr/>
                </a:tc>
                <a:tc>
                  <a:txBody>
                    <a:bodyPr/>
                    <a:lstStyle/>
                    <a:p>
                      <a:r>
                        <a:rPr lang="en-US" sz="1800" kern="1200" baseline="0" dirty="0" smtClean="0">
                          <a:solidFill>
                            <a:schemeClr val="dk1"/>
                          </a:solidFill>
                          <a:latin typeface="+mn-lt"/>
                          <a:ea typeface="+mn-ea"/>
                          <a:cs typeface="+mn-cs"/>
                        </a:rPr>
                        <a:t>Logistical chain/Cargo flows</a:t>
                      </a:r>
                      <a:endParaRPr lang="nl-NL"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baseline="0" noProof="0" dirty="0" smtClean="0">
                          <a:solidFill>
                            <a:schemeClr val="dk1"/>
                          </a:solidFill>
                          <a:latin typeface="+mn-lt"/>
                          <a:ea typeface="+mn-ea"/>
                          <a:cs typeface="+mn-cs"/>
                        </a:rPr>
                        <a:t>Physical</a:t>
                      </a:r>
                      <a:r>
                        <a:rPr lang="nl-NL" sz="1800" kern="1200" baseline="0" dirty="0" smtClean="0">
                          <a:solidFill>
                            <a:schemeClr val="dk1"/>
                          </a:solidFill>
                          <a:latin typeface="+mn-lt"/>
                          <a:ea typeface="+mn-ea"/>
                          <a:cs typeface="+mn-cs"/>
                        </a:rPr>
                        <a:t> </a:t>
                      </a:r>
                      <a:r>
                        <a:rPr lang="nl-NL" sz="1800" kern="1200" baseline="0" dirty="0" err="1" smtClean="0">
                          <a:solidFill>
                            <a:schemeClr val="dk1"/>
                          </a:solidFill>
                          <a:latin typeface="+mn-lt"/>
                          <a:ea typeface="+mn-ea"/>
                          <a:cs typeface="+mn-cs"/>
                        </a:rPr>
                        <a:t>flows</a:t>
                      </a:r>
                      <a:endParaRPr lang="nl-NL" sz="1800" b="1" kern="1200" baseline="0" dirty="0" smtClean="0">
                        <a:solidFill>
                          <a:schemeClr val="dk1"/>
                        </a:solidFill>
                        <a:latin typeface="+mn-lt"/>
                        <a:ea typeface="+mn-ea"/>
                        <a:cs typeface="+mn-cs"/>
                      </a:endParaRPr>
                    </a:p>
                    <a:p>
                      <a:endParaRPr lang="nl-NL" dirty="0"/>
                    </a:p>
                  </a:txBody>
                  <a:tcPr/>
                </a:tc>
                <a:tc>
                  <a:txBody>
                    <a:bodyPr/>
                    <a:lstStyle/>
                    <a:p>
                      <a:r>
                        <a:rPr lang="nl-NL" sz="1800" kern="1200" baseline="0" dirty="0" err="1" smtClean="0">
                          <a:solidFill>
                            <a:schemeClr val="dk1"/>
                          </a:solidFill>
                          <a:latin typeface="+mn-lt"/>
                          <a:ea typeface="+mn-ea"/>
                          <a:cs typeface="+mn-cs"/>
                        </a:rPr>
                        <a:t>Information</a:t>
                      </a:r>
                      <a:r>
                        <a:rPr lang="nl-NL" sz="1800" kern="1200" baseline="0" dirty="0" smtClean="0">
                          <a:solidFill>
                            <a:schemeClr val="dk1"/>
                          </a:solidFill>
                          <a:latin typeface="+mn-lt"/>
                          <a:ea typeface="+mn-ea"/>
                          <a:cs typeface="+mn-cs"/>
                        </a:rPr>
                        <a:t> </a:t>
                      </a:r>
                      <a:r>
                        <a:rPr lang="nl-NL" sz="1800" kern="1200" baseline="0" dirty="0" err="1" smtClean="0">
                          <a:solidFill>
                            <a:schemeClr val="dk1"/>
                          </a:solidFill>
                          <a:latin typeface="+mn-lt"/>
                          <a:ea typeface="+mn-ea"/>
                          <a:cs typeface="+mn-cs"/>
                        </a:rPr>
                        <a:t>flows</a:t>
                      </a:r>
                      <a:endParaRPr lang="nl-NL"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sz="1800" kern="1200" baseline="0" dirty="0" err="1" smtClean="0">
                          <a:solidFill>
                            <a:schemeClr val="dk1"/>
                          </a:solidFill>
                          <a:latin typeface="+mn-lt"/>
                          <a:ea typeface="+mn-ea"/>
                          <a:cs typeface="+mn-cs"/>
                        </a:rPr>
                        <a:t>Incidental</a:t>
                      </a:r>
                      <a:r>
                        <a:rPr lang="nl-NL" sz="1800" kern="1200" baseline="0" dirty="0" smtClean="0">
                          <a:solidFill>
                            <a:schemeClr val="dk1"/>
                          </a:solidFill>
                          <a:latin typeface="+mn-lt"/>
                          <a:ea typeface="+mn-ea"/>
                          <a:cs typeface="+mn-cs"/>
                        </a:rPr>
                        <a:t> </a:t>
                      </a:r>
                      <a:r>
                        <a:rPr lang="nl-NL" sz="1800" kern="1200" baseline="0" dirty="0" err="1" smtClean="0">
                          <a:solidFill>
                            <a:schemeClr val="dk1"/>
                          </a:solidFill>
                          <a:latin typeface="+mn-lt"/>
                          <a:ea typeface="+mn-ea"/>
                          <a:cs typeface="+mn-cs"/>
                        </a:rPr>
                        <a:t>solutions</a:t>
                      </a:r>
                      <a:endParaRPr lang="nl-NL" dirty="0" smtClean="0"/>
                    </a:p>
                    <a:p>
                      <a:endParaRPr lang="nl-NL" dirty="0"/>
                    </a:p>
                  </a:txBody>
                  <a:tcPr/>
                </a:tc>
                <a:tc>
                  <a:txBody>
                    <a:bodyPr/>
                    <a:lstStyle/>
                    <a:p>
                      <a:r>
                        <a:rPr lang="nl-NL" sz="1800" kern="1200" baseline="0" dirty="0" smtClean="0">
                          <a:solidFill>
                            <a:schemeClr val="dk1"/>
                          </a:solidFill>
                          <a:latin typeface="+mn-lt"/>
                          <a:ea typeface="+mn-ea"/>
                          <a:cs typeface="+mn-cs"/>
                        </a:rPr>
                        <a:t>Sustainable </a:t>
                      </a:r>
                      <a:r>
                        <a:rPr lang="nl-NL" sz="1800" kern="1200" baseline="0" dirty="0" err="1" smtClean="0">
                          <a:solidFill>
                            <a:schemeClr val="dk1"/>
                          </a:solidFill>
                          <a:latin typeface="+mn-lt"/>
                          <a:ea typeface="+mn-ea"/>
                          <a:cs typeface="+mn-cs"/>
                        </a:rPr>
                        <a:t>solutions</a:t>
                      </a:r>
                      <a:endParaRPr lang="nl-NL" dirty="0"/>
                    </a:p>
                  </a:txBody>
                  <a:tcPr/>
                </a:tc>
              </a:tr>
            </a:tbl>
          </a:graphicData>
        </a:graphic>
      </p:graphicFrame>
      <p:sp>
        <p:nvSpPr>
          <p:cNvPr id="6" name="Tijdelijke aanduiding voor datum 5"/>
          <p:cNvSpPr>
            <a:spLocks noGrp="1"/>
          </p:cNvSpPr>
          <p:nvPr>
            <p:ph type="dt" sz="half" idx="12"/>
          </p:nvPr>
        </p:nvSpPr>
        <p:spPr/>
        <p:txBody>
          <a:bodyPr/>
          <a:lstStyle/>
          <a:p>
            <a:r>
              <a:rPr lang="nl-NL" dirty="0" smtClean="0"/>
              <a:t> April 2017</a:t>
            </a:r>
            <a:endParaRPr lang="nl-NL" dirty="0"/>
          </a:p>
        </p:txBody>
      </p:sp>
      <p:sp>
        <p:nvSpPr>
          <p:cNvPr id="7" name="Tijdelijke aanduiding voor voettekst 6"/>
          <p:cNvSpPr>
            <a:spLocks noGrp="1"/>
          </p:cNvSpPr>
          <p:nvPr>
            <p:ph type="ftr" sz="quarter" idx="3"/>
          </p:nvPr>
        </p:nvSpPr>
        <p:spPr/>
        <p:txBody>
          <a:bodyPr/>
          <a:lstStyle/>
          <a:p>
            <a:r>
              <a:rPr lang="en-US" b="1" dirty="0" smtClean="0"/>
              <a:t>AAMA 2017</a:t>
            </a:r>
            <a:endParaRPr lang="en-GB"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z="3200" dirty="0" smtClean="0"/>
              <a:t>Public - private </a:t>
            </a:r>
            <a:r>
              <a:rPr lang="nl-NL" sz="3200" dirty="0" err="1" smtClean="0"/>
              <a:t>cooperation</a:t>
            </a:r>
            <a:endParaRPr lang="nl-NL" sz="3200" dirty="0"/>
          </a:p>
        </p:txBody>
      </p:sp>
      <p:sp>
        <p:nvSpPr>
          <p:cNvPr id="3" name="Tijdelijke aanduiding voor inhoud 2"/>
          <p:cNvSpPr>
            <a:spLocks noGrp="1"/>
          </p:cNvSpPr>
          <p:nvPr>
            <p:ph idx="1"/>
          </p:nvPr>
        </p:nvSpPr>
        <p:spPr>
          <a:xfrm>
            <a:off x="466725" y="2060848"/>
            <a:ext cx="8401050" cy="4138612"/>
          </a:xfrm>
        </p:spPr>
        <p:txBody>
          <a:bodyPr/>
          <a:lstStyle/>
          <a:p>
            <a:r>
              <a:rPr lang="en-US" kern="1200" dirty="0" smtClean="0"/>
              <a:t>Structural dialogue </a:t>
            </a:r>
            <a:r>
              <a:rPr lang="nl-NL" dirty="0" smtClean="0"/>
              <a:t/>
            </a:r>
            <a:br>
              <a:rPr lang="nl-NL" dirty="0" smtClean="0"/>
            </a:br>
            <a:endParaRPr lang="nl-NL" dirty="0"/>
          </a:p>
          <a:p>
            <a:r>
              <a:rPr lang="nl-NL" dirty="0" err="1" smtClean="0"/>
              <a:t>Cooperation</a:t>
            </a:r>
            <a:r>
              <a:rPr lang="nl-NL" dirty="0" smtClean="0"/>
              <a:t> </a:t>
            </a:r>
            <a:r>
              <a:rPr lang="nl-NL" dirty="0" err="1" smtClean="0"/>
              <a:t>successful</a:t>
            </a:r>
            <a:r>
              <a:rPr lang="nl-NL" dirty="0" smtClean="0"/>
              <a:t/>
            </a:r>
            <a:br>
              <a:rPr lang="nl-NL" dirty="0" smtClean="0"/>
            </a:br>
            <a:endParaRPr lang="nl-NL" dirty="0" smtClean="0"/>
          </a:p>
          <a:p>
            <a:r>
              <a:rPr lang="nl-NL" dirty="0" err="1" smtClean="0"/>
              <a:t>Priorities</a:t>
            </a:r>
            <a:r>
              <a:rPr lang="nl-NL" dirty="0" smtClean="0"/>
              <a:t> and </a:t>
            </a:r>
            <a:r>
              <a:rPr lang="nl-NL" dirty="0" err="1" smtClean="0"/>
              <a:t>co-production</a:t>
            </a:r>
            <a:endParaRPr lang="nl-NL" dirty="0"/>
          </a:p>
        </p:txBody>
      </p:sp>
      <p:sp>
        <p:nvSpPr>
          <p:cNvPr id="4" name="Tijdelijke aanduiding voor datum 3"/>
          <p:cNvSpPr>
            <a:spLocks noGrp="1"/>
          </p:cNvSpPr>
          <p:nvPr>
            <p:ph type="dt" sz="half" idx="12"/>
          </p:nvPr>
        </p:nvSpPr>
        <p:spPr/>
        <p:txBody>
          <a:bodyPr/>
          <a:lstStyle/>
          <a:p>
            <a:r>
              <a:rPr lang="nl-NL" dirty="0" smtClean="0"/>
              <a:t> April 2017</a:t>
            </a:r>
            <a:endParaRPr lang="nl-NL" dirty="0"/>
          </a:p>
        </p:txBody>
      </p:sp>
      <p:sp>
        <p:nvSpPr>
          <p:cNvPr id="5" name="Tijdelijke aanduiding voor voettekst 4"/>
          <p:cNvSpPr>
            <a:spLocks noGrp="1"/>
          </p:cNvSpPr>
          <p:nvPr>
            <p:ph type="ftr" sz="quarter" idx="3"/>
          </p:nvPr>
        </p:nvSpPr>
        <p:spPr/>
        <p:txBody>
          <a:bodyPr/>
          <a:lstStyle/>
          <a:p>
            <a:r>
              <a:rPr lang="en-GB" b="1" dirty="0" smtClean="0"/>
              <a:t>AAMA 2017</a:t>
            </a:r>
            <a:endParaRPr lang="en-GB" b="1"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9592" y="4365104"/>
            <a:ext cx="1504950" cy="129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60032" y="1916832"/>
            <a:ext cx="2095500" cy="2181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846110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z="3200" dirty="0" err="1" smtClean="0"/>
              <a:t>Actual</a:t>
            </a:r>
            <a:r>
              <a:rPr lang="nl-NL" sz="3200" dirty="0" smtClean="0"/>
              <a:t> </a:t>
            </a:r>
            <a:r>
              <a:rPr lang="nl-NL" sz="3200" dirty="0" err="1" smtClean="0"/>
              <a:t>situation</a:t>
            </a:r>
            <a:r>
              <a:rPr lang="nl-NL" sz="3200" dirty="0" smtClean="0"/>
              <a:t> </a:t>
            </a:r>
            <a:endParaRPr lang="nl-NL" sz="3200" dirty="0"/>
          </a:p>
        </p:txBody>
      </p:sp>
      <p:sp>
        <p:nvSpPr>
          <p:cNvPr id="4" name="Tijdelijke aanduiding voor datum 3"/>
          <p:cNvSpPr>
            <a:spLocks noGrp="1"/>
          </p:cNvSpPr>
          <p:nvPr>
            <p:ph type="dt" sz="half" idx="12"/>
          </p:nvPr>
        </p:nvSpPr>
        <p:spPr/>
        <p:txBody>
          <a:bodyPr/>
          <a:lstStyle/>
          <a:p>
            <a:r>
              <a:rPr lang="nl-NL" dirty="0" smtClean="0"/>
              <a:t> April 2017</a:t>
            </a:r>
            <a:endParaRPr lang="nl-NL" dirty="0"/>
          </a:p>
        </p:txBody>
      </p:sp>
      <p:sp>
        <p:nvSpPr>
          <p:cNvPr id="5" name="Tijdelijke aanduiding voor voettekst 4"/>
          <p:cNvSpPr>
            <a:spLocks noGrp="1"/>
          </p:cNvSpPr>
          <p:nvPr>
            <p:ph type="ftr" sz="quarter" idx="3"/>
          </p:nvPr>
        </p:nvSpPr>
        <p:spPr/>
        <p:txBody>
          <a:bodyPr/>
          <a:lstStyle/>
          <a:p>
            <a:r>
              <a:rPr lang="en-GB" b="1" dirty="0" smtClean="0"/>
              <a:t>AAMA 2017</a:t>
            </a:r>
            <a:endParaRPr lang="en-GB" b="1" dirty="0"/>
          </a:p>
        </p:txBody>
      </p:sp>
      <p:sp>
        <p:nvSpPr>
          <p:cNvPr id="6" name="Tijdelijke aanduiding voor inhoud 5"/>
          <p:cNvSpPr>
            <a:spLocks noGrp="1"/>
          </p:cNvSpPr>
          <p:nvPr>
            <p:ph idx="1"/>
          </p:nvPr>
        </p:nvSpPr>
        <p:spPr/>
        <p:txBody>
          <a:bodyPr/>
          <a:lstStyle/>
          <a:p>
            <a:r>
              <a:rPr lang="nl-NL" dirty="0" err="1" smtClean="0"/>
              <a:t>Making</a:t>
            </a:r>
            <a:r>
              <a:rPr lang="nl-NL" dirty="0" smtClean="0"/>
              <a:t> </a:t>
            </a:r>
            <a:r>
              <a:rPr lang="nl-NL" dirty="0" err="1" smtClean="0"/>
              <a:t>good</a:t>
            </a:r>
            <a:r>
              <a:rPr lang="nl-NL" dirty="0" smtClean="0"/>
              <a:t> </a:t>
            </a:r>
            <a:r>
              <a:rPr lang="nl-NL" dirty="0" err="1" smtClean="0"/>
              <a:t>progress</a:t>
            </a:r>
            <a:endParaRPr lang="nl-NL" dirty="0" smtClean="0"/>
          </a:p>
          <a:p>
            <a:pPr lvl="1"/>
            <a:r>
              <a:rPr lang="nl-NL" dirty="0" smtClean="0"/>
              <a:t>Business </a:t>
            </a:r>
            <a:r>
              <a:rPr lang="nl-NL" dirty="0" err="1" smtClean="0"/>
              <a:t>climate</a:t>
            </a:r>
            <a:endParaRPr lang="nl-NL" dirty="0" smtClean="0"/>
          </a:p>
          <a:p>
            <a:pPr lvl="1"/>
            <a:r>
              <a:rPr lang="nl-NL" dirty="0" err="1" smtClean="0"/>
              <a:t>Nautical</a:t>
            </a:r>
            <a:r>
              <a:rPr lang="nl-NL" dirty="0" smtClean="0"/>
              <a:t> services</a:t>
            </a:r>
          </a:p>
          <a:p>
            <a:pPr lvl="1"/>
            <a:r>
              <a:rPr lang="nl-NL" dirty="0" err="1" smtClean="0"/>
              <a:t>Trade</a:t>
            </a:r>
            <a:r>
              <a:rPr lang="nl-NL" dirty="0" smtClean="0"/>
              <a:t> </a:t>
            </a:r>
            <a:r>
              <a:rPr lang="nl-NL" dirty="0" err="1" smtClean="0"/>
              <a:t>missions</a:t>
            </a:r>
            <a:r>
              <a:rPr lang="nl-NL" dirty="0" smtClean="0"/>
              <a:t> </a:t>
            </a:r>
            <a:br>
              <a:rPr lang="nl-NL" dirty="0" smtClean="0"/>
            </a:br>
            <a:endParaRPr lang="nl-NL" dirty="0" smtClean="0"/>
          </a:p>
          <a:p>
            <a:r>
              <a:rPr lang="nl-NL" dirty="0" err="1" smtClean="0"/>
              <a:t>Still</a:t>
            </a:r>
            <a:r>
              <a:rPr lang="nl-NL" dirty="0" smtClean="0"/>
              <a:t> </a:t>
            </a:r>
            <a:r>
              <a:rPr lang="nl-NL" dirty="0" err="1" smtClean="0"/>
              <a:t>many</a:t>
            </a:r>
            <a:r>
              <a:rPr lang="nl-NL" dirty="0" smtClean="0"/>
              <a:t> </a:t>
            </a:r>
            <a:r>
              <a:rPr lang="nl-NL" dirty="0" err="1" smtClean="0"/>
              <a:t>challenges</a:t>
            </a:r>
            <a:r>
              <a:rPr lang="nl-NL" dirty="0" smtClean="0"/>
              <a:t> </a:t>
            </a:r>
            <a:r>
              <a:rPr lang="nl-NL" dirty="0" err="1" smtClean="0"/>
              <a:t>ahead</a:t>
            </a:r>
            <a:r>
              <a:rPr lang="nl-NL" dirty="0" smtClean="0"/>
              <a:t>!</a:t>
            </a:r>
          </a:p>
          <a:p>
            <a:endParaRPr lang="nl-NL" dirty="0"/>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84168" y="1772816"/>
            <a:ext cx="2486025" cy="1838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8284177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CARMA DOCSYS~XML" val="&lt;data author=&quot;{00000000-0000-0000-0000-000000000000}&quot; authorname=&quot;(onbekend)&quot; model=&quot;{00000001-0005-0000-0001-000000000013}&quot; profile=&quot;1Logo&quot; created=&quot;2010-10-28 12:31:02&quot; modified=&quot;2010-10-28 14:12:02&quot;&gt;&lt;presentatie template=&quot;C:\Program Files\Carma DocSys\1Logo\Modellen\Presentaties\ministerie.pot&quot; enabled=&quot;true&quot; reopen=&quot;true&quot; lcid=&quot;1043&quot; newdoc=&quot;true&quot; engine=&quot;DocSysEngine.MSPPT&quot;&gt;&lt;titel class=&quot;string&quot; value=&quot;&quot;/&gt;&lt;fldfooter class=&quot;string&quot; value=&quot;&quot;/&gt;&lt;subtitel class=&quot;string&quot; value=&quot;&quot;/&gt;&lt;datum class=&quot;string&quot; value=&quot;29 oktober 2010&quot;/&gt;&lt;kleur class=&quot;string&quot; value=&quot;&quot;/&gt;&lt;divisie class=&quot;string&quot; value=&quot;Ministerie&quot; id=&quot;1&quot;/&gt;&lt;PAPER/&gt;&lt;/presentatie&gt;&lt;/data&gt;&#10;"/>
</p:tagLst>
</file>

<file path=ppt/theme/theme1.xml><?xml version="1.0" encoding="utf-8"?>
<a:theme xmlns:a="http://schemas.openxmlformats.org/drawingml/2006/main" name="Tijdelijk_bestand_Presentatie_IenM_Engels[1]">
  <a:themeElements>
    <a:clrScheme name="">
      <a:dk1>
        <a:srgbClr val="000000"/>
      </a:dk1>
      <a:lt1>
        <a:srgbClr val="FFFFFF"/>
      </a:lt1>
      <a:dk2>
        <a:srgbClr val="0E4A10"/>
      </a:dk2>
      <a:lt2>
        <a:srgbClr val="47145C"/>
      </a:lt2>
      <a:accent1>
        <a:srgbClr val="046F96"/>
      </a:accent1>
      <a:accent2>
        <a:srgbClr val="9ACCD4"/>
      </a:accent2>
      <a:accent3>
        <a:srgbClr val="FFFFFF"/>
      </a:accent3>
      <a:accent4>
        <a:srgbClr val="000000"/>
      </a:accent4>
      <a:accent5>
        <a:srgbClr val="AABBC9"/>
      </a:accent5>
      <a:accent6>
        <a:srgbClr val="8BB9C0"/>
      </a:accent6>
      <a:hlink>
        <a:srgbClr val="ED8FBB"/>
      </a:hlink>
      <a:folHlink>
        <a:srgbClr val="900079"/>
      </a:folHlink>
    </a:clrScheme>
    <a:fontScheme name="ministerie">
      <a:majorFont>
        <a:latin typeface="Verdana"/>
        <a:ea typeface=""/>
        <a:cs typeface=""/>
      </a:majorFont>
      <a:minorFont>
        <a:latin typeface="Verdan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ministerie 1">
        <a:dk1>
          <a:srgbClr val="000000"/>
        </a:dk1>
        <a:lt1>
          <a:srgbClr val="FFFFFF"/>
        </a:lt1>
        <a:dk2>
          <a:srgbClr val="529D26"/>
        </a:dk2>
        <a:lt2>
          <a:srgbClr val="808080"/>
        </a:lt2>
        <a:accent1>
          <a:srgbClr val="58AE8B"/>
        </a:accent1>
        <a:accent2>
          <a:srgbClr val="2494C5"/>
        </a:accent2>
        <a:accent3>
          <a:srgbClr val="FFFFFF"/>
        </a:accent3>
        <a:accent4>
          <a:srgbClr val="000000"/>
        </a:accent4>
        <a:accent5>
          <a:srgbClr val="B4D3C4"/>
        </a:accent5>
        <a:accent6>
          <a:srgbClr val="2086B2"/>
        </a:accent6>
        <a:hlink>
          <a:srgbClr val="9ACCD4"/>
        </a:hlink>
        <a:folHlink>
          <a:srgbClr val="ED8FBB"/>
        </a:folHlink>
      </a:clrScheme>
      <a:clrMap bg1="lt1" tx1="dk1" bg2="lt2" tx2="dk2" accent1="accent1" accent2="accent2" accent3="accent3" accent4="accent4" accent5="accent5" accent6="accent6" hlink="hlink" folHlink="folHlink"/>
    </a:extraClrScheme>
    <a:extraClrScheme>
      <a:clrScheme name="ministerie 2">
        <a:dk1>
          <a:srgbClr val="000000"/>
        </a:dk1>
        <a:lt1>
          <a:srgbClr val="FFFFFF"/>
        </a:lt1>
        <a:dk2>
          <a:srgbClr val="3C1508"/>
        </a:dk2>
        <a:lt2>
          <a:srgbClr val="3C1508"/>
        </a:lt2>
        <a:accent1>
          <a:srgbClr val="FBD221"/>
        </a:accent1>
        <a:accent2>
          <a:srgbClr val="F9A529"/>
        </a:accent2>
        <a:accent3>
          <a:srgbClr val="FFFFFF"/>
        </a:accent3>
        <a:accent4>
          <a:srgbClr val="000000"/>
        </a:accent4>
        <a:accent5>
          <a:srgbClr val="FDE5AB"/>
        </a:accent5>
        <a:accent6>
          <a:srgbClr val="E29524"/>
        </a:accent6>
        <a:hlink>
          <a:srgbClr val="EE0026"/>
        </a:hlink>
        <a:folHlink>
          <a:srgbClr val="60652A"/>
        </a:folHlink>
      </a:clrScheme>
      <a:clrMap bg1="lt1" tx1="dk1" bg2="lt2" tx2="dk2" accent1="accent1" accent2="accent2" accent3="accent3" accent4="accent4" accent5="accent5" accent6="accent6" hlink="hlink" folHlink="folHlink"/>
    </a:extraClrScheme>
    <a:extraClrScheme>
      <a:clrScheme name="ministerie 3">
        <a:dk1>
          <a:srgbClr val="000000"/>
        </a:dk1>
        <a:lt1>
          <a:srgbClr val="FFFFFF"/>
        </a:lt1>
        <a:dk2>
          <a:srgbClr val="47145C"/>
        </a:dk2>
        <a:lt2>
          <a:srgbClr val="0E4A10"/>
        </a:lt2>
        <a:accent1>
          <a:srgbClr val="EE0026"/>
        </a:accent1>
        <a:accent2>
          <a:srgbClr val="D60044"/>
        </a:accent2>
        <a:accent3>
          <a:srgbClr val="FFFFFF"/>
        </a:accent3>
        <a:accent4>
          <a:srgbClr val="000000"/>
        </a:accent4>
        <a:accent5>
          <a:srgbClr val="F5AAAC"/>
        </a:accent5>
        <a:accent6>
          <a:srgbClr val="C2003D"/>
        </a:accent6>
        <a:hlink>
          <a:srgbClr val="ED8FBB"/>
        </a:hlink>
        <a:folHlink>
          <a:srgbClr val="A10086"/>
        </a:folHlink>
      </a:clrScheme>
      <a:clrMap bg1="lt1" tx1="dk1" bg2="lt2" tx2="dk2" accent1="accent1" accent2="accent2" accent3="accent3" accent4="accent4" accent5="accent5" accent6="accent6" hlink="hlink" folHlink="folHlink"/>
    </a:extraClrScheme>
    <a:extraClrScheme>
      <a:clrScheme name="ministerie 4">
        <a:dk1>
          <a:srgbClr val="000000"/>
        </a:dk1>
        <a:lt1>
          <a:srgbClr val="FFFFFF"/>
        </a:lt1>
        <a:dk2>
          <a:srgbClr val="529D26"/>
        </a:dk2>
        <a:lt2>
          <a:srgbClr val="808080"/>
        </a:lt2>
        <a:accent1>
          <a:srgbClr val="6ED9AD"/>
        </a:accent1>
        <a:accent2>
          <a:srgbClr val="2494C5"/>
        </a:accent2>
        <a:accent3>
          <a:srgbClr val="FFFFFF"/>
        </a:accent3>
        <a:accent4>
          <a:srgbClr val="000000"/>
        </a:accent4>
        <a:accent5>
          <a:srgbClr val="BAE9D3"/>
        </a:accent5>
        <a:accent6>
          <a:srgbClr val="2086B2"/>
        </a:accent6>
        <a:hlink>
          <a:srgbClr val="9ACCD4"/>
        </a:hlink>
        <a:folHlink>
          <a:srgbClr val="ED8FB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Tijdelijk_bestand_Presentatie_IenM_Engels[1]</Template>
  <TotalTime>3339</TotalTime>
  <Words>925</Words>
  <Application>Microsoft Office PowerPoint</Application>
  <PresentationFormat>On-screen Show (4:3)</PresentationFormat>
  <Paragraphs>165</Paragraphs>
  <Slides>9</Slides>
  <Notes>9</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Tijdelijk_bestand_Presentatie_IenM_Engels[1]</vt:lpstr>
      <vt:lpstr>The Netherlands’ Maritime Strategy 2015 - 2025</vt:lpstr>
      <vt:lpstr>The Netherlands: a maritime nation</vt:lpstr>
      <vt:lpstr>PowerPoint Presentation</vt:lpstr>
      <vt:lpstr>Reason for Maritime Strategy </vt:lpstr>
      <vt:lpstr>Six Cluster-wide Policy Areas</vt:lpstr>
      <vt:lpstr>Maritime Strategy focus </vt:lpstr>
      <vt:lpstr>Policy objectives</vt:lpstr>
      <vt:lpstr>Public - private cooperation</vt:lpstr>
      <vt:lpstr>Actual situation </vt:lpstr>
    </vt:vector>
  </TitlesOfParts>
  <Company>Rijksoverheid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Dutch Maritime Strategy</dc:title>
  <dc:creator>Anne Rhebergen</dc:creator>
  <cp:lastModifiedBy>Fidelia Onoghaife</cp:lastModifiedBy>
  <cp:revision>397</cp:revision>
  <dcterms:created xsi:type="dcterms:W3CDTF">2015-03-11T09:13:43Z</dcterms:created>
  <dcterms:modified xsi:type="dcterms:W3CDTF">2017-04-18T15:56:01Z</dcterms:modified>
</cp:coreProperties>
</file>