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9" r:id="rId15"/>
    <p:sldId id="280" r:id="rId16"/>
    <p:sldId id="269" r:id="rId17"/>
    <p:sldId id="276" r:id="rId18"/>
    <p:sldId id="273" r:id="rId19"/>
    <p:sldId id="270" r:id="rId20"/>
    <p:sldId id="272" r:id="rId21"/>
    <p:sldId id="271" r:id="rId22"/>
    <p:sldId id="275"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08"/>
    <p:restoredTop sz="94613"/>
  </p:normalViewPr>
  <p:slideViewPr>
    <p:cSldViewPr snapToGrid="0" snapToObjects="1">
      <p:cViewPr>
        <p:scale>
          <a:sx n="83" d="100"/>
          <a:sy n="83" d="100"/>
        </p:scale>
        <p:origin x="1248"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9FB16-0334-E64E-BC9F-BE4FE3BEC5BB}" type="datetimeFigureOut">
              <a:rPr lang="en-US" smtClean="0"/>
              <a:t>4/20/2017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396B0-40E7-0B4A-A65D-A8F9C3C59ADF}" type="slidenum">
              <a:rPr lang="en-US" smtClean="0"/>
              <a:t>‹N°›</a:t>
            </a:fld>
            <a:endParaRPr lang="en-US"/>
          </a:p>
        </p:txBody>
      </p:sp>
    </p:spTree>
    <p:extLst>
      <p:ext uri="{BB962C8B-B14F-4D97-AF65-F5344CB8AC3E}">
        <p14:creationId xmlns:p14="http://schemas.microsoft.com/office/powerpoint/2010/main" val="613956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2</a:t>
            </a:fld>
            <a:endParaRPr lang="en-US"/>
          </a:p>
        </p:txBody>
      </p:sp>
    </p:spTree>
    <p:extLst>
      <p:ext uri="{BB962C8B-B14F-4D97-AF65-F5344CB8AC3E}">
        <p14:creationId xmlns:p14="http://schemas.microsoft.com/office/powerpoint/2010/main" val="113987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3</a:t>
            </a:fld>
            <a:endParaRPr lang="en-US"/>
          </a:p>
        </p:txBody>
      </p:sp>
    </p:spTree>
    <p:extLst>
      <p:ext uri="{BB962C8B-B14F-4D97-AF65-F5344CB8AC3E}">
        <p14:creationId xmlns:p14="http://schemas.microsoft.com/office/powerpoint/2010/main" val="632759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4</a:t>
            </a:fld>
            <a:endParaRPr lang="en-US"/>
          </a:p>
        </p:txBody>
      </p:sp>
    </p:spTree>
    <p:extLst>
      <p:ext uri="{BB962C8B-B14F-4D97-AF65-F5344CB8AC3E}">
        <p14:creationId xmlns:p14="http://schemas.microsoft.com/office/powerpoint/2010/main" val="64197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5</a:t>
            </a:fld>
            <a:endParaRPr lang="en-US"/>
          </a:p>
        </p:txBody>
      </p:sp>
    </p:spTree>
    <p:extLst>
      <p:ext uri="{BB962C8B-B14F-4D97-AF65-F5344CB8AC3E}">
        <p14:creationId xmlns:p14="http://schemas.microsoft.com/office/powerpoint/2010/main" val="862040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6</a:t>
            </a:fld>
            <a:endParaRPr lang="en-US"/>
          </a:p>
        </p:txBody>
      </p:sp>
    </p:spTree>
    <p:extLst>
      <p:ext uri="{BB962C8B-B14F-4D97-AF65-F5344CB8AC3E}">
        <p14:creationId xmlns:p14="http://schemas.microsoft.com/office/powerpoint/2010/main" val="1212015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7</a:t>
            </a:fld>
            <a:endParaRPr lang="en-US"/>
          </a:p>
        </p:txBody>
      </p:sp>
    </p:spTree>
    <p:extLst>
      <p:ext uri="{BB962C8B-B14F-4D97-AF65-F5344CB8AC3E}">
        <p14:creationId xmlns:p14="http://schemas.microsoft.com/office/powerpoint/2010/main" val="649300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8</a:t>
            </a:fld>
            <a:endParaRPr lang="en-US"/>
          </a:p>
        </p:txBody>
      </p:sp>
    </p:spTree>
    <p:extLst>
      <p:ext uri="{BB962C8B-B14F-4D97-AF65-F5344CB8AC3E}">
        <p14:creationId xmlns:p14="http://schemas.microsoft.com/office/powerpoint/2010/main" val="151623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9</a:t>
            </a:fld>
            <a:endParaRPr lang="en-US"/>
          </a:p>
        </p:txBody>
      </p:sp>
    </p:spTree>
    <p:extLst>
      <p:ext uri="{BB962C8B-B14F-4D97-AF65-F5344CB8AC3E}">
        <p14:creationId xmlns:p14="http://schemas.microsoft.com/office/powerpoint/2010/main" val="1691248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10</a:t>
            </a:fld>
            <a:endParaRPr lang="en-US"/>
          </a:p>
        </p:txBody>
      </p:sp>
    </p:spTree>
    <p:extLst>
      <p:ext uri="{BB962C8B-B14F-4D97-AF65-F5344CB8AC3E}">
        <p14:creationId xmlns:p14="http://schemas.microsoft.com/office/powerpoint/2010/main" val="1403382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11</a:t>
            </a:fld>
            <a:endParaRPr lang="en-US"/>
          </a:p>
        </p:txBody>
      </p:sp>
    </p:spTree>
    <p:extLst>
      <p:ext uri="{BB962C8B-B14F-4D97-AF65-F5344CB8AC3E}">
        <p14:creationId xmlns:p14="http://schemas.microsoft.com/office/powerpoint/2010/main" val="1403317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12</a:t>
            </a:fld>
            <a:endParaRPr lang="en-US"/>
          </a:p>
        </p:txBody>
      </p:sp>
    </p:spTree>
    <p:extLst>
      <p:ext uri="{BB962C8B-B14F-4D97-AF65-F5344CB8AC3E}">
        <p14:creationId xmlns:p14="http://schemas.microsoft.com/office/powerpoint/2010/main" val="1498149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13</a:t>
            </a:fld>
            <a:endParaRPr lang="en-US"/>
          </a:p>
        </p:txBody>
      </p:sp>
    </p:spTree>
    <p:extLst>
      <p:ext uri="{BB962C8B-B14F-4D97-AF65-F5344CB8AC3E}">
        <p14:creationId xmlns:p14="http://schemas.microsoft.com/office/powerpoint/2010/main" val="1080549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F814C-3C49-4C41-BF6E-004380FFF7DE}"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3764736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p:txBody>
          <a:bodyPr wrap="square" numCol="1" anchor="t" anchorCtr="0" compatLnSpc="1">
            <a:prstTxWarp prst="textNoShape">
              <a:avLst/>
            </a:prstTxWarp>
            <a:normAutofit/>
          </a:bodyPr>
          <a:lstStyle/>
          <a:p>
            <a:pPr>
              <a:defRPr/>
            </a:pPr>
            <a:endParaRPr lang="en-US" dirty="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B57DEA-45A8-4771-836F-3611C407C616}" type="slidenum">
              <a:rPr lang="en-US" smtClean="0">
                <a:solidFill>
                  <a:prstClr val="white"/>
                </a:solidFill>
              </a:rPr>
              <a:pPr>
                <a:defRPr/>
              </a:pPr>
              <a:t>15</a:t>
            </a:fld>
            <a:endParaRPr lang="en-US" dirty="0">
              <a:solidFill>
                <a:prstClr val="white"/>
              </a:solidFill>
            </a:endParaRPr>
          </a:p>
        </p:txBody>
      </p:sp>
    </p:spTree>
    <p:extLst>
      <p:ext uri="{BB962C8B-B14F-4D97-AF65-F5344CB8AC3E}">
        <p14:creationId xmlns:p14="http://schemas.microsoft.com/office/powerpoint/2010/main" val="4205773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16</a:t>
            </a:fld>
            <a:endParaRPr lang="en-US"/>
          </a:p>
        </p:txBody>
      </p:sp>
    </p:spTree>
    <p:extLst>
      <p:ext uri="{BB962C8B-B14F-4D97-AF65-F5344CB8AC3E}">
        <p14:creationId xmlns:p14="http://schemas.microsoft.com/office/powerpoint/2010/main" val="516614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Brief</a:t>
            </a:r>
            <a:r>
              <a:rPr lang="fr-FR" dirty="0"/>
              <a:t> </a:t>
            </a:r>
            <a:r>
              <a:rPr lang="fr-FR" dirty="0" err="1"/>
              <a:t>overview</a:t>
            </a:r>
            <a:r>
              <a:rPr lang="fr-FR" dirty="0"/>
              <a:t> of objectives and areas of </a:t>
            </a:r>
            <a:r>
              <a:rPr lang="fr-FR" dirty="0" err="1"/>
              <a:t>work</a:t>
            </a:r>
            <a:r>
              <a:rPr lang="fr-FR" dirty="0"/>
              <a:t> of the </a:t>
            </a:r>
            <a:r>
              <a:rPr lang="fr-FR" dirty="0" err="1"/>
              <a:t>other</a:t>
            </a:r>
            <a:r>
              <a:rPr lang="fr-FR" dirty="0"/>
              <a:t> organisations: Shows </a:t>
            </a:r>
            <a:r>
              <a:rPr lang="fr-FR" dirty="0" err="1"/>
              <a:t>Coverage</a:t>
            </a:r>
            <a:r>
              <a:rPr lang="fr-FR" dirty="0"/>
              <a:t>,</a:t>
            </a:r>
            <a:r>
              <a:rPr lang="fr-FR" baseline="0" dirty="0"/>
              <a:t> </a:t>
            </a:r>
            <a:r>
              <a:rPr lang="fr-FR" baseline="0" dirty="0" err="1"/>
              <a:t>members</a:t>
            </a:r>
            <a:r>
              <a:rPr lang="fr-FR" baseline="0" dirty="0"/>
              <a:t> and Objectives/main areas of </a:t>
            </a:r>
            <a:r>
              <a:rPr lang="fr-FR" baseline="0" dirty="0" err="1"/>
              <a:t>work</a:t>
            </a:r>
            <a:r>
              <a:rPr lang="fr-FR" baseline="0" dirty="0"/>
              <a:t>; Mention </a:t>
            </a:r>
            <a:r>
              <a:rPr lang="fr-FR" baseline="0" dirty="0" err="1"/>
              <a:t>that</a:t>
            </a:r>
            <a:r>
              <a:rPr lang="fr-FR" baseline="0" dirty="0"/>
              <a:t> </a:t>
            </a:r>
            <a:r>
              <a:rPr lang="fr-FR" baseline="0" dirty="0" err="1"/>
              <a:t>both</a:t>
            </a:r>
            <a:r>
              <a:rPr lang="fr-FR" baseline="0" dirty="0"/>
              <a:t> ICCAT and SEAFO are </a:t>
            </a:r>
            <a:r>
              <a:rPr lang="fr-FR" baseline="0" dirty="0" err="1"/>
              <a:t>RFMOs</a:t>
            </a:r>
            <a:r>
              <a:rPr lang="fr-FR" baseline="0" dirty="0"/>
              <a:t> </a:t>
            </a:r>
            <a:r>
              <a:rPr lang="fr-FR" baseline="0" dirty="0" err="1"/>
              <a:t>that</a:t>
            </a:r>
            <a:r>
              <a:rPr lang="fr-FR" baseline="0" dirty="0"/>
              <a:t> </a:t>
            </a:r>
            <a:r>
              <a:rPr lang="fr-FR" baseline="0" dirty="0" err="1"/>
              <a:t>take</a:t>
            </a:r>
            <a:r>
              <a:rPr lang="fr-FR" baseline="0" dirty="0"/>
              <a:t> </a:t>
            </a:r>
            <a:r>
              <a:rPr lang="fr-FR" baseline="0" dirty="0" err="1"/>
              <a:t>decisions</a:t>
            </a:r>
            <a:r>
              <a:rPr lang="fr-FR" baseline="0" dirty="0"/>
              <a:t> </a:t>
            </a:r>
            <a:r>
              <a:rPr lang="fr-FR" baseline="0" dirty="0" err="1"/>
              <a:t>that</a:t>
            </a:r>
            <a:r>
              <a:rPr lang="fr-FR" baseline="0" dirty="0"/>
              <a:t> are </a:t>
            </a:r>
            <a:r>
              <a:rPr lang="fr-FR" baseline="0" dirty="0" err="1"/>
              <a:t>bidning</a:t>
            </a:r>
            <a:r>
              <a:rPr lang="fr-FR" baseline="0" dirty="0"/>
              <a:t> on </a:t>
            </a:r>
            <a:r>
              <a:rPr lang="fr-FR" baseline="0" dirty="0" err="1"/>
              <a:t>their</a:t>
            </a:r>
            <a:r>
              <a:rPr lang="fr-FR" baseline="0" dirty="0"/>
              <a:t> </a:t>
            </a:r>
            <a:r>
              <a:rPr lang="fr-FR" baseline="0" dirty="0" err="1"/>
              <a:t>members</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Souligner de </a:t>
            </a:r>
            <a:r>
              <a:rPr lang="fr-FR" dirty="0" err="1"/>
              <a:t>facons</a:t>
            </a:r>
            <a:r>
              <a:rPr lang="fr-FR" dirty="0"/>
              <a:t> </a:t>
            </a:r>
            <a:r>
              <a:rPr lang="fr-FR" dirty="0" err="1"/>
              <a:t>generale</a:t>
            </a:r>
            <a:r>
              <a:rPr lang="fr-FR" dirty="0"/>
              <a:t> ce qu’elles font </a:t>
            </a:r>
            <a:r>
              <a:rPr lang="fr-FR" dirty="0" err="1"/>
              <a:t>notament</a:t>
            </a:r>
            <a:r>
              <a:rPr lang="fr-FR" dirty="0"/>
              <a:t> dans le cadre de la gestion des </a:t>
            </a:r>
            <a:r>
              <a:rPr lang="fr-FR" dirty="0" err="1"/>
              <a:t>peches</a:t>
            </a:r>
            <a:r>
              <a:rPr lang="fr-FR" dirty="0"/>
              <a:t> et donc de conservation de la </a:t>
            </a:r>
            <a:r>
              <a:rPr lang="fr-FR" dirty="0" err="1"/>
              <a:t>biodiversite</a:t>
            </a:r>
            <a:endParaRPr lang="fr-FR"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Cooperating Non-Contracting Party (COMHAFAT)- </a:t>
            </a:r>
            <a:r>
              <a:rPr lang="en-GB" sz="1200" b="0" i="0" u="none" strike="noStrike" baseline="0" dirty="0"/>
              <a:t>Ministerial Conference on Fisheries Cooperation Among African States Bordering the Atlantic </a:t>
            </a:r>
          </a:p>
          <a:p>
            <a:endParaRPr lang="en-GB" dirty="0"/>
          </a:p>
        </p:txBody>
      </p:sp>
      <p:sp>
        <p:nvSpPr>
          <p:cNvPr id="4" name="Slide Number Placeholder 3"/>
          <p:cNvSpPr>
            <a:spLocks noGrp="1"/>
          </p:cNvSpPr>
          <p:nvPr>
            <p:ph type="sldNum" sz="quarter" idx="10"/>
          </p:nvPr>
        </p:nvSpPr>
        <p:spPr/>
        <p:txBody>
          <a:bodyPr/>
          <a:lstStyle/>
          <a:p>
            <a:fld id="{8EF2A0C8-73EE-4CE9-AEC7-8C1E873ED7C7}" type="slidenum">
              <a:rPr lang="en-US" smtClean="0"/>
              <a:t>17</a:t>
            </a:fld>
            <a:endParaRPr lang="en-US"/>
          </a:p>
        </p:txBody>
      </p:sp>
    </p:spTree>
    <p:extLst>
      <p:ext uri="{BB962C8B-B14F-4D97-AF65-F5344CB8AC3E}">
        <p14:creationId xmlns:p14="http://schemas.microsoft.com/office/powerpoint/2010/main" val="2380046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18</a:t>
            </a:fld>
            <a:endParaRPr lang="en-US"/>
          </a:p>
        </p:txBody>
      </p:sp>
    </p:spTree>
    <p:extLst>
      <p:ext uri="{BB962C8B-B14F-4D97-AF65-F5344CB8AC3E}">
        <p14:creationId xmlns:p14="http://schemas.microsoft.com/office/powerpoint/2010/main" val="1176426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19</a:t>
            </a:fld>
            <a:endParaRPr lang="en-US"/>
          </a:p>
        </p:txBody>
      </p:sp>
    </p:spTree>
    <p:extLst>
      <p:ext uri="{BB962C8B-B14F-4D97-AF65-F5344CB8AC3E}">
        <p14:creationId xmlns:p14="http://schemas.microsoft.com/office/powerpoint/2010/main" val="1797694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20</a:t>
            </a:fld>
            <a:endParaRPr lang="en-US"/>
          </a:p>
        </p:txBody>
      </p:sp>
    </p:spTree>
    <p:extLst>
      <p:ext uri="{BB962C8B-B14F-4D97-AF65-F5344CB8AC3E}">
        <p14:creationId xmlns:p14="http://schemas.microsoft.com/office/powerpoint/2010/main" val="2076332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396B0-40E7-0B4A-A65D-A8F9C3C59ADF}" type="slidenum">
              <a:rPr lang="en-US" smtClean="0"/>
              <a:t>21</a:t>
            </a:fld>
            <a:endParaRPr lang="en-US"/>
          </a:p>
        </p:txBody>
      </p:sp>
    </p:spTree>
    <p:extLst>
      <p:ext uri="{BB962C8B-B14F-4D97-AF65-F5344CB8AC3E}">
        <p14:creationId xmlns:p14="http://schemas.microsoft.com/office/powerpoint/2010/main" val="162058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1C4550-E33D-DE4F-8770-8906B318C95E}" type="datetime1">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714E60-B5EF-1748-B4FC-330D331F6AA0}" type="datetime1">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04B311-9F57-0C40-8730-B2C2DB17AABD}" type="datetime1">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FEB72D-4335-D746-85F3-FD097F0994B4}" type="datetime1">
              <a:rPr lang="en-US" smtClean="0"/>
              <a:t>4/20/2017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E874DF-77DE-4D45-97D6-B81FE22FB60D}" type="datetime1">
              <a:rPr lang="en-US" smtClean="0"/>
              <a:t>4/20/2017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38EAE0-B4BB-AB40-8E2D-2870A8E522DA}" type="datetime1">
              <a:rPr lang="en-US" smtClean="0"/>
              <a:t>4/20/2017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C5F42-0BAC-9041-9C3A-EF90222950E5}" type="datetime1">
              <a:rPr lang="en-US" smtClean="0"/>
              <a:t>4/20/2017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6E00EC-784F-5543-81E5-B9051AEEC6C1}" type="datetime1">
              <a:rPr lang="en-US" smtClean="0"/>
              <a:t>4/20/2017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6CE181-D80B-D447-8F2B-F5471E3BD46E}" type="datetime1">
              <a:rPr lang="en-US" smtClean="0"/>
              <a:t>4/20/2017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1E43-1A20-B04F-898C-3B166BCD751B}" type="datetime1">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C57A3-ABB0-0642-8C85-47F919C97BFF}" type="datetime1">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47-83ED-6D44-B9D5-0D186E6AE798}"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04E4C-54DF-D34B-A061-54A57EE11A0F}" type="datetime1">
              <a:rPr lang="en-US" smtClean="0"/>
              <a:t>4/20/2017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5A4A47-83ED-6D44-B9D5-0D186E6AE798}" type="slidenum">
              <a:rPr lang="en-US" smtClean="0"/>
              <a:t>‹N°›</a:t>
            </a:fld>
            <a:endParaRPr lang="en-US"/>
          </a:p>
        </p:txBody>
      </p:sp>
    </p:spTree>
    <p:extLst>
      <p:ext uri="{BB962C8B-B14F-4D97-AF65-F5344CB8AC3E}">
        <p14:creationId xmlns:p14="http://schemas.microsoft.com/office/powerpoint/2010/main" val="1952587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jpeg"/><Relationship Id="rId18" Type="http://schemas.openxmlformats.org/officeDocument/2006/relationships/image" Target="../media/image20.png"/><Relationship Id="rId3" Type="http://schemas.openxmlformats.org/officeDocument/2006/relationships/image" Target="../media/image1.png"/><Relationship Id="rId21" Type="http://schemas.openxmlformats.org/officeDocument/2006/relationships/image" Target="../media/image23.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png"/><Relationship Id="rId2" Type="http://schemas.openxmlformats.org/officeDocument/2006/relationships/notesSlide" Target="../notesSlides/notesSlide9.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www.google.co.id/url?sa=i&amp;rct=j&amp;q=&amp;esrc=s&amp;source=images&amp;cd=&amp;cad=rja&amp;uact=8&amp;ved=0ahUKEwja6Kvv_eDMAhUGx6YKHYr8DqwQjRwIBw&amp;url=http://www.crocodilebay.com/blog/2012/10/17/biodiversity-costa-rica/?utm_source=rss&amp;utm_medium=rss&amp;utm_campaign=biodiversity-costa-rica&amp;psig=AFQjCNEpTTYd-JpGNLt0klpYnj624sTbNA&amp;ust=1463570137182193" TargetMode="External"/><Relationship Id="rId11" Type="http://schemas.openxmlformats.org/officeDocument/2006/relationships/image" Target="../media/image13.jpeg"/><Relationship Id="rId5" Type="http://schemas.openxmlformats.org/officeDocument/2006/relationships/image" Target="../media/image8.jpe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hyperlink" Target="http://www.google.co.id/url?sa=i&amp;rct=j&amp;q=&amp;esrc=s&amp;source=images&amp;cd=&amp;cad=rja&amp;uact=8&amp;ved=0ahUKEwjkvN6-_ODMAhXBXaYKHSDgDA4QjRwIBw&amp;url=http://www.talkvietnam.com/2012/12/unclos-1982-tool-for-sustainable-development/&amp;psig=AFQjCNES06e1kt8EMQnr75OyS02NLo3g9A&amp;ust=1463569779523855" TargetMode="External"/><Relationship Id="rId9" Type="http://schemas.openxmlformats.org/officeDocument/2006/relationships/image" Target="../media/image11.jpeg"/><Relationship Id="rId1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wmf"/><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ndiaga.gueye@fao.org" TargetMode="External"/><Relationship Id="rId1" Type="http://schemas.openxmlformats.org/officeDocument/2006/relationships/slideLayout" Target="../slideLayouts/slideLayout1.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47804" y="399988"/>
            <a:ext cx="5956353" cy="60560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141148" y="886473"/>
            <a:ext cx="5569664" cy="2826644"/>
          </a:xfrm>
        </p:spPr>
        <p:txBody>
          <a:bodyPr>
            <a:noAutofit/>
          </a:bodyPr>
          <a:lstStyle/>
          <a:p>
            <a:r>
              <a:rPr lang="en-GB" altLang="en-US" sz="4000" b="1" dirty="0">
                <a:solidFill>
                  <a:schemeClr val="bg1"/>
                </a:solidFill>
                <a:latin typeface="Arial" charset="0"/>
                <a:ea typeface="Arial" charset="0"/>
                <a:cs typeface="Arial" charset="0"/>
              </a:rPr>
              <a:t>REGIONAL INTIATIVES FOR SUSTAINABLE USE OF THE AFRICAN OCEANS AND SEAS</a:t>
            </a:r>
            <a:endParaRPr lang="en-US" sz="4000" b="1" dirty="0">
              <a:solidFill>
                <a:schemeClr val="bg1"/>
              </a:solidFill>
              <a:latin typeface="Arial" charset="0"/>
              <a:ea typeface="Arial" charset="0"/>
              <a:cs typeface="Arial" charset="0"/>
            </a:endParaRPr>
          </a:p>
        </p:txBody>
      </p:sp>
      <p:sp>
        <p:nvSpPr>
          <p:cNvPr id="3" name="Subtitle 2"/>
          <p:cNvSpPr>
            <a:spLocks noGrp="1"/>
          </p:cNvSpPr>
          <p:nvPr>
            <p:ph type="subTitle" idx="1"/>
          </p:nvPr>
        </p:nvSpPr>
        <p:spPr>
          <a:xfrm>
            <a:off x="3564006" y="4894297"/>
            <a:ext cx="5179469" cy="1247275"/>
          </a:xfrm>
        </p:spPr>
        <p:txBody>
          <a:bodyPr>
            <a:normAutofit/>
          </a:bodyPr>
          <a:lstStyle/>
          <a:p>
            <a:pPr algn="r" defTabSz="496558">
              <a:defRPr sz="1615">
                <a:latin typeface="Helvetica"/>
                <a:ea typeface="Helvetica"/>
                <a:cs typeface="Helvetica"/>
                <a:sym typeface="Helvetica"/>
              </a:defRPr>
            </a:pPr>
            <a:r>
              <a:rPr lang="en-GB" dirty="0">
                <a:solidFill>
                  <a:schemeClr val="bg1"/>
                </a:solidFill>
                <a:latin typeface="Arial" charset="0"/>
                <a:ea typeface="Arial" charset="0"/>
                <a:cs typeface="Arial" charset="0"/>
              </a:rPr>
              <a:t>Ndiaga </a:t>
            </a:r>
            <a:r>
              <a:rPr lang="en-GB" dirty="0" err="1">
                <a:solidFill>
                  <a:schemeClr val="bg1"/>
                </a:solidFill>
                <a:latin typeface="Arial" charset="0"/>
                <a:ea typeface="Arial" charset="0"/>
                <a:cs typeface="Arial" charset="0"/>
              </a:rPr>
              <a:t>Gueye</a:t>
            </a:r>
            <a:r>
              <a:rPr lang="en-GB" dirty="0">
                <a:solidFill>
                  <a:schemeClr val="bg1"/>
                </a:solidFill>
                <a:latin typeface="Arial" charset="0"/>
                <a:ea typeface="Arial" charset="0"/>
                <a:cs typeface="Arial" charset="0"/>
              </a:rPr>
              <a:t> Regional Senior Fisheries and Aquaculture Officer (FAO-RAF)</a:t>
            </a:r>
          </a:p>
          <a:p>
            <a:pPr algn="r" defTabSz="496558">
              <a:defRPr sz="1615">
                <a:latin typeface="Helvetica"/>
                <a:ea typeface="Helvetica"/>
                <a:cs typeface="Helvetica"/>
                <a:sym typeface="Helvetica"/>
              </a:defRPr>
            </a:pPr>
            <a:endParaRPr lang="en-GB" dirty="0">
              <a:solidFill>
                <a:schemeClr val="bg1"/>
              </a:solidFill>
              <a:latin typeface="Arial" charset="0"/>
              <a:ea typeface="Arial" charset="0"/>
              <a:cs typeface="Arial" charset="0"/>
            </a:endParaRPr>
          </a:p>
          <a:p>
            <a:pPr algn="r" defTabSz="496558">
              <a:defRPr sz="1615">
                <a:latin typeface="Helvetica"/>
                <a:ea typeface="Helvetica"/>
                <a:cs typeface="Helvetica"/>
                <a:sym typeface="Helvetica"/>
              </a:defRPr>
            </a:pPr>
            <a:r>
              <a:rPr lang="en-GB" dirty="0">
                <a:solidFill>
                  <a:schemeClr val="bg1"/>
                </a:solidFill>
                <a:latin typeface="Arial" charset="0"/>
                <a:ea typeface="Arial" charset="0"/>
                <a:cs typeface="Arial" charset="0"/>
              </a:rPr>
              <a:t>Secretary of CECAF and CIFAA</a:t>
            </a:r>
          </a:p>
          <a:p>
            <a:pPr algn="r"/>
            <a:endParaRPr lang="en-US" dirty="0">
              <a:solidFill>
                <a:schemeClr val="bg1"/>
              </a:solidFill>
              <a:latin typeface="Arial" charset="0"/>
              <a:ea typeface="Arial" charset="0"/>
              <a:cs typeface="Arial" charset="0"/>
            </a:endParaRPr>
          </a:p>
        </p:txBody>
      </p:sp>
      <p:pic>
        <p:nvPicPr>
          <p:cNvPr id="4" name="esignature-en.png"/>
          <p:cNvPicPr>
            <a:picLocks noChangeAspect="1"/>
          </p:cNvPicPr>
          <p:nvPr/>
        </p:nvPicPr>
        <p:blipFill>
          <a:blip r:embed="rId2">
            <a:extLst/>
          </a:blip>
          <a:stretch>
            <a:fillRect/>
          </a:stretch>
        </p:blipFill>
        <p:spPr>
          <a:xfrm>
            <a:off x="298779" y="384998"/>
            <a:ext cx="2409185" cy="765888"/>
          </a:xfrm>
          <a:prstGeom prst="rect">
            <a:avLst/>
          </a:prstGeom>
          <a:ln w="12700" cap="flat">
            <a:noFill/>
            <a:miter lim="400000"/>
          </a:ln>
          <a:effectLst/>
        </p:spPr>
      </p:pic>
      <p:sp>
        <p:nvSpPr>
          <p:cNvPr id="12" name="Rectangle 11"/>
          <p:cNvSpPr/>
          <p:nvPr/>
        </p:nvSpPr>
        <p:spPr>
          <a:xfrm>
            <a:off x="197388" y="1165876"/>
            <a:ext cx="2589734"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V="1">
            <a:off x="3335180" y="4219042"/>
            <a:ext cx="5181600" cy="169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352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1483" y="1058551"/>
            <a:ext cx="3983605" cy="728601"/>
          </a:xfrm>
        </p:spPr>
        <p:txBody>
          <a:bodyPr>
            <a:normAutofit fontScale="90000"/>
          </a:bodyPr>
          <a:lstStyle/>
          <a:p>
            <a:br>
              <a:rPr lang="fr-FR" sz="2400" b="1" dirty="0">
                <a:solidFill>
                  <a:srgbClr val="002060"/>
                </a:solidFill>
              </a:rPr>
            </a:br>
            <a:r>
              <a:rPr lang="fr-FR" sz="2400" b="1" dirty="0">
                <a:solidFill>
                  <a:srgbClr val="002060"/>
                </a:solidFill>
                <a:latin typeface="Arial" charset="0"/>
                <a:ea typeface="Arial" charset="0"/>
                <a:cs typeface="Arial" charset="0"/>
              </a:rPr>
              <a:t>FAO MANDATE</a:t>
            </a:r>
            <a:br>
              <a:rPr lang="fr-FR" sz="2400" b="1" dirty="0">
                <a:solidFill>
                  <a:srgbClr val="002060"/>
                </a:solidFill>
                <a:latin typeface="Arial" charset="0"/>
                <a:ea typeface="Arial" charset="0"/>
                <a:cs typeface="Arial" charset="0"/>
              </a:rPr>
            </a:br>
            <a:endParaRPr lang="en-GB" sz="24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2</a:t>
            </a:fld>
            <a:endParaRPr lang="en-US"/>
          </a:p>
        </p:txBody>
      </p:sp>
      <p:sp>
        <p:nvSpPr>
          <p:cNvPr id="6" name="Rectangle 5"/>
          <p:cNvSpPr/>
          <p:nvPr/>
        </p:nvSpPr>
        <p:spPr>
          <a:xfrm>
            <a:off x="751483" y="1937305"/>
            <a:ext cx="7671013" cy="3877985"/>
          </a:xfrm>
          <a:prstGeom prst="rect">
            <a:avLst/>
          </a:prstGeom>
        </p:spPr>
        <p:txBody>
          <a:bodyPr wrap="square">
            <a:spAutoFit/>
          </a:bodyPr>
          <a:lstStyle/>
          <a:p>
            <a:pPr algn="just">
              <a:lnSpc>
                <a:spcPct val="150000"/>
              </a:lnSpc>
            </a:pPr>
            <a:r>
              <a:rPr lang="en-GB" sz="2000" dirty="0">
                <a:solidFill>
                  <a:srgbClr val="0070C0"/>
                </a:solidFill>
                <a:latin typeface="Arial" charset="0"/>
                <a:ea typeface="Arial" charset="0"/>
                <a:cs typeface="Arial" charset="0"/>
              </a:rPr>
              <a:t>FAO three main goals are: </a:t>
            </a:r>
          </a:p>
          <a:p>
            <a:pPr algn="just">
              <a:lnSpc>
                <a:spcPct val="150000"/>
              </a:lnSpc>
            </a:pPr>
            <a:endParaRPr lang="en-GB" sz="2400" dirty="0">
              <a:solidFill>
                <a:srgbClr val="0070C0"/>
              </a:solidFill>
              <a:latin typeface="Arial" charset="0"/>
              <a:ea typeface="Arial" charset="0"/>
              <a:cs typeface="Arial" charset="0"/>
            </a:endParaRPr>
          </a:p>
          <a:p>
            <a:pPr marL="342891" indent="-342891" algn="just">
              <a:lnSpc>
                <a:spcPct val="150000"/>
              </a:lnSpc>
              <a:buFont typeface="Arial" charset="0"/>
              <a:buChar char="•"/>
            </a:pPr>
            <a:r>
              <a:rPr lang="en-GB" sz="2000" dirty="0">
                <a:solidFill>
                  <a:srgbClr val="0070C0"/>
                </a:solidFill>
                <a:latin typeface="Arial" charset="0"/>
                <a:ea typeface="Arial" charset="0"/>
                <a:cs typeface="Arial" charset="0"/>
              </a:rPr>
              <a:t>the eradication of hunger, food insecurity and malnutrition; </a:t>
            </a:r>
          </a:p>
          <a:p>
            <a:pPr marL="342891" indent="-342891" algn="just">
              <a:lnSpc>
                <a:spcPct val="150000"/>
              </a:lnSpc>
              <a:buFont typeface="Arial" charset="0"/>
              <a:buChar char="•"/>
            </a:pPr>
            <a:r>
              <a:rPr lang="en-GB" sz="2000" dirty="0">
                <a:solidFill>
                  <a:srgbClr val="0070C0"/>
                </a:solidFill>
                <a:latin typeface="Arial" charset="0"/>
                <a:ea typeface="Arial" charset="0"/>
                <a:cs typeface="Arial" charset="0"/>
              </a:rPr>
              <a:t>the elimination of poverty and the driving forward of economic and social progress for all; and, </a:t>
            </a:r>
          </a:p>
          <a:p>
            <a:pPr marL="342891" indent="-342891" algn="just">
              <a:lnSpc>
                <a:spcPct val="150000"/>
              </a:lnSpc>
              <a:buFont typeface="Arial" charset="0"/>
              <a:buChar char="•"/>
            </a:pPr>
            <a:r>
              <a:rPr lang="en-GB" sz="2000" dirty="0">
                <a:solidFill>
                  <a:srgbClr val="0070C0"/>
                </a:solidFill>
                <a:latin typeface="Arial" charset="0"/>
                <a:ea typeface="Arial" charset="0"/>
                <a:cs typeface="Arial" charset="0"/>
              </a:rPr>
              <a:t>the sustainable management and utilization of natural resources, including land, water, air, climate and genetic resources for the benefit of present and future generations.</a:t>
            </a:r>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84407"/>
            <a:ext cx="420987"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26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1483" y="1058551"/>
            <a:ext cx="7133343" cy="738048"/>
          </a:xfrm>
        </p:spPr>
        <p:txBody>
          <a:bodyPr>
            <a:noAutofit/>
          </a:bodyPr>
          <a:lstStyle/>
          <a:p>
            <a:r>
              <a:rPr lang="fr-FR" sz="2200" b="1" dirty="0">
                <a:solidFill>
                  <a:srgbClr val="002060"/>
                </a:solidFill>
                <a:latin typeface="Arial" charset="0"/>
                <a:ea typeface="Arial" charset="0"/>
                <a:cs typeface="Arial" charset="0"/>
              </a:rPr>
              <a:t>ONE OF OUR STRATEGIC OBJECTIVES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3</a:t>
            </a:fld>
            <a:endParaRPr lang="en-US"/>
          </a:p>
        </p:txBody>
      </p:sp>
      <p:sp>
        <p:nvSpPr>
          <p:cNvPr id="6" name="Rectangle 5"/>
          <p:cNvSpPr/>
          <p:nvPr/>
        </p:nvSpPr>
        <p:spPr>
          <a:xfrm>
            <a:off x="751483" y="1937305"/>
            <a:ext cx="7671013" cy="954107"/>
          </a:xfrm>
          <a:prstGeom prst="rect">
            <a:avLst/>
          </a:prstGeom>
        </p:spPr>
        <p:txBody>
          <a:bodyPr wrap="square">
            <a:spAutoFit/>
          </a:bodyPr>
          <a:lstStyle/>
          <a:p>
            <a:pPr algn="just"/>
            <a:r>
              <a:rPr lang="en-GB" sz="2800" dirty="0">
                <a:latin typeface="Arial" charset="0"/>
                <a:ea typeface="Arial" charset="0"/>
                <a:cs typeface="Arial" charset="0"/>
              </a:rPr>
              <a:t>Make agriculture, forestry and </a:t>
            </a:r>
            <a:r>
              <a:rPr lang="en-GB" sz="2800" b="1" dirty="0">
                <a:solidFill>
                  <a:schemeClr val="accent1">
                    <a:lumMod val="50000"/>
                  </a:schemeClr>
                </a:solidFill>
                <a:latin typeface="Arial" charset="0"/>
                <a:ea typeface="Arial" charset="0"/>
                <a:cs typeface="Arial" charset="0"/>
              </a:rPr>
              <a:t>fisheries </a:t>
            </a:r>
            <a:r>
              <a:rPr lang="en-GB" sz="2800" dirty="0">
                <a:latin typeface="Arial" charset="0"/>
                <a:ea typeface="Arial" charset="0"/>
                <a:cs typeface="Arial" charset="0"/>
              </a:rPr>
              <a:t>more productive and </a:t>
            </a:r>
            <a:r>
              <a:rPr lang="en-GB" sz="2800" dirty="0">
                <a:highlight>
                  <a:srgbClr val="FFFF00"/>
                </a:highlight>
                <a:latin typeface="Arial" charset="0"/>
                <a:ea typeface="Arial" charset="0"/>
                <a:cs typeface="Arial" charset="0"/>
              </a:rPr>
              <a:t>sustainable</a:t>
            </a:r>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84407"/>
            <a:ext cx="420987"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stretch>
            <a:fillRect/>
          </a:stretch>
        </p:blipFill>
        <p:spPr>
          <a:xfrm>
            <a:off x="2404532" y="3055878"/>
            <a:ext cx="4866217" cy="3136007"/>
          </a:xfrm>
          <a:prstGeom prst="rect">
            <a:avLst/>
          </a:prstGeom>
        </p:spPr>
      </p:pic>
      <p:sp>
        <p:nvSpPr>
          <p:cNvPr id="12" name="Rectangle 11"/>
          <p:cNvSpPr/>
          <p:nvPr/>
        </p:nvSpPr>
        <p:spPr>
          <a:xfrm>
            <a:off x="5583729" y="5858620"/>
            <a:ext cx="2059885" cy="276999"/>
          </a:xfrm>
          <a:prstGeom prst="rect">
            <a:avLst/>
          </a:prstGeom>
        </p:spPr>
        <p:txBody>
          <a:bodyPr wrap="square">
            <a:spAutoFit/>
          </a:bodyPr>
          <a:lstStyle/>
          <a:p>
            <a:pPr algn="just"/>
            <a:r>
              <a:rPr lang="en-GB" sz="1200" dirty="0">
                <a:solidFill>
                  <a:schemeClr val="bg1"/>
                </a:solidFill>
                <a:latin typeface="Arial" charset="0"/>
                <a:ea typeface="Arial" charset="0"/>
                <a:cs typeface="Arial" charset="0"/>
              </a:rPr>
              <a:t>Source: </a:t>
            </a:r>
            <a:r>
              <a:rPr lang="en-GB" sz="1200" dirty="0" err="1">
                <a:solidFill>
                  <a:schemeClr val="bg1"/>
                </a:solidFill>
                <a:latin typeface="Arial" charset="0"/>
                <a:ea typeface="Arial" charset="0"/>
                <a:cs typeface="Arial" charset="0"/>
              </a:rPr>
              <a:t>www.un.org</a:t>
            </a:r>
            <a:endParaRPr lang="en-GB" sz="12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21468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1483" y="1058551"/>
            <a:ext cx="7133343" cy="738048"/>
          </a:xfrm>
        </p:spPr>
        <p:txBody>
          <a:bodyPr>
            <a:noAutofit/>
          </a:bodyPr>
          <a:lstStyle/>
          <a:p>
            <a:r>
              <a:rPr lang="fr-FR" sz="2200" b="1" dirty="0">
                <a:solidFill>
                  <a:srgbClr val="002060"/>
                </a:solidFill>
                <a:latin typeface="Arial" charset="0"/>
                <a:ea typeface="Arial" charset="0"/>
                <a:cs typeface="Arial" charset="0"/>
              </a:rPr>
              <a:t>Overview of the presentation</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4</a:t>
            </a:fld>
            <a:endParaRPr lang="en-US"/>
          </a:p>
        </p:txBody>
      </p:sp>
      <p:sp>
        <p:nvSpPr>
          <p:cNvPr id="6" name="Rectangle 5"/>
          <p:cNvSpPr/>
          <p:nvPr/>
        </p:nvSpPr>
        <p:spPr>
          <a:xfrm>
            <a:off x="751483" y="1937305"/>
            <a:ext cx="7671013" cy="1569660"/>
          </a:xfrm>
          <a:prstGeom prst="rect">
            <a:avLst/>
          </a:prstGeom>
        </p:spPr>
        <p:txBody>
          <a:bodyPr wrap="square">
            <a:spAutoFit/>
          </a:bodyPr>
          <a:lstStyle/>
          <a:p>
            <a:pPr marL="342900" indent="-342900" algn="just">
              <a:buFont typeface="+mj-lt"/>
              <a:buAutoNum type="arabicParenR"/>
            </a:pPr>
            <a:r>
              <a:rPr lang="en-GB" sz="2400" dirty="0">
                <a:latin typeface="Arial" charset="0"/>
                <a:ea typeface="Arial" charset="0"/>
                <a:cs typeface="Arial" charset="0"/>
              </a:rPr>
              <a:t>Fishery and food security</a:t>
            </a:r>
          </a:p>
          <a:p>
            <a:pPr marL="342900" indent="-342900" algn="just">
              <a:buFont typeface="+mj-lt"/>
              <a:buAutoNum type="arabicParenR"/>
            </a:pPr>
            <a:r>
              <a:rPr lang="en-GB" sz="2400" dirty="0">
                <a:latin typeface="Arial" charset="0"/>
                <a:ea typeface="Arial" charset="0"/>
                <a:cs typeface="Arial" charset="0"/>
              </a:rPr>
              <a:t>The international fisheries management framework</a:t>
            </a:r>
          </a:p>
          <a:p>
            <a:pPr marL="342900" indent="-342900" algn="just">
              <a:buFont typeface="+mj-lt"/>
              <a:buAutoNum type="arabicParenR"/>
            </a:pPr>
            <a:r>
              <a:rPr lang="en-GB" sz="2400" dirty="0">
                <a:latin typeface="Arial" charset="0"/>
                <a:ea typeface="Arial" charset="0"/>
                <a:cs typeface="Arial" charset="0"/>
              </a:rPr>
              <a:t>Introducing the Regional Fisheries Bodies &amp; Management organizations</a:t>
            </a:r>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84407"/>
            <a:ext cx="420987"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335021" y="4160307"/>
            <a:ext cx="5180329" cy="1938992"/>
          </a:xfrm>
          <a:prstGeom prst="rect">
            <a:avLst/>
          </a:prstGeom>
        </p:spPr>
        <p:txBody>
          <a:bodyPr wrap="none">
            <a:spAutoFit/>
          </a:bodyPr>
          <a:lstStyle/>
          <a:p>
            <a:pPr algn="just"/>
            <a:r>
              <a:rPr lang="en-GB" sz="2400" dirty="0">
                <a:latin typeface="Arial" charset="0"/>
                <a:ea typeface="Arial" charset="0"/>
                <a:cs typeface="Arial" charset="0"/>
              </a:rPr>
              <a:t>Focus on the Africa Region / CECAF</a:t>
            </a:r>
          </a:p>
          <a:p>
            <a:pPr algn="just"/>
            <a:endParaRPr lang="en-GB" sz="2400" dirty="0">
              <a:latin typeface="Arial" charset="0"/>
              <a:ea typeface="Arial" charset="0"/>
              <a:cs typeface="Arial" charset="0"/>
            </a:endParaRPr>
          </a:p>
          <a:p>
            <a:pPr marL="800100" lvl="1" indent="-342900" algn="just">
              <a:buFont typeface="Arial" charset="0"/>
              <a:buChar char="•"/>
            </a:pPr>
            <a:r>
              <a:rPr lang="en-GB" sz="2400" dirty="0">
                <a:latin typeface="Arial" charset="0"/>
                <a:ea typeface="Arial" charset="0"/>
                <a:cs typeface="Arial" charset="0"/>
              </a:rPr>
              <a:t>Key Facts</a:t>
            </a:r>
          </a:p>
          <a:p>
            <a:pPr marL="800100" lvl="1" indent="-342900" algn="just">
              <a:buFont typeface="Arial" charset="0"/>
              <a:buChar char="•"/>
            </a:pPr>
            <a:r>
              <a:rPr lang="en-GB" sz="2400" dirty="0">
                <a:latin typeface="Arial" charset="0"/>
                <a:ea typeface="Arial" charset="0"/>
                <a:cs typeface="Arial" charset="0"/>
              </a:rPr>
              <a:t>Main Challenges</a:t>
            </a:r>
          </a:p>
          <a:p>
            <a:pPr marL="800100" lvl="1" indent="-342900" algn="just">
              <a:buFont typeface="Arial" charset="0"/>
              <a:buChar char="•"/>
            </a:pPr>
            <a:r>
              <a:rPr lang="en-GB" sz="2400" dirty="0">
                <a:latin typeface="Arial" charset="0"/>
                <a:ea typeface="Arial" charset="0"/>
                <a:cs typeface="Arial" charset="0"/>
              </a:rPr>
              <a:t>Ways Forward</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71" y="4016437"/>
            <a:ext cx="2260600" cy="2226733"/>
          </a:xfrm>
          <a:prstGeom prst="rect">
            <a:avLst/>
          </a:prstGeom>
        </p:spPr>
      </p:pic>
    </p:spTree>
    <p:extLst>
      <p:ext uri="{BB962C8B-B14F-4D97-AF65-F5344CB8AC3E}">
        <p14:creationId xmlns:p14="http://schemas.microsoft.com/office/powerpoint/2010/main" val="761182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195A4A47-83ED-6D44-B9D5-0D186E6AE798}" type="slidenum">
              <a:rPr lang="en-US" smtClean="0"/>
              <a:t>5</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294588" y="925658"/>
            <a:ext cx="420987" cy="546084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505" y="925658"/>
            <a:ext cx="8144288" cy="5460841"/>
          </a:xfrm>
          <a:prstGeom prst="rect">
            <a:avLst/>
          </a:prstGeom>
          <a:solidFill>
            <a:schemeClr val="accent1"/>
          </a:solidFill>
        </p:spPr>
      </p:pic>
      <p:sp>
        <p:nvSpPr>
          <p:cNvPr id="14" name="Rectangle 13"/>
          <p:cNvSpPr/>
          <p:nvPr/>
        </p:nvSpPr>
        <p:spPr>
          <a:xfrm>
            <a:off x="820505" y="6351564"/>
            <a:ext cx="1744271" cy="338554"/>
          </a:xfrm>
          <a:prstGeom prst="rect">
            <a:avLst/>
          </a:prstGeom>
        </p:spPr>
        <p:txBody>
          <a:bodyPr wrap="square">
            <a:spAutoFit/>
          </a:bodyPr>
          <a:lstStyle/>
          <a:p>
            <a:pPr algn="just"/>
            <a:r>
              <a:rPr lang="en-GB" sz="1600">
                <a:latin typeface="Arial" charset="0"/>
                <a:ea typeface="Arial" charset="0"/>
                <a:cs typeface="Arial" charset="0"/>
              </a:rPr>
              <a:t>SOFIA 2016</a:t>
            </a:r>
            <a:endParaRPr lang="en-GB" sz="1600" dirty="0">
              <a:latin typeface="Arial" charset="0"/>
              <a:ea typeface="Arial" charset="0"/>
              <a:cs typeface="Arial" charset="0"/>
            </a:endParaRPr>
          </a:p>
        </p:txBody>
      </p:sp>
    </p:spTree>
    <p:extLst>
      <p:ext uri="{BB962C8B-B14F-4D97-AF65-F5344CB8AC3E}">
        <p14:creationId xmlns:p14="http://schemas.microsoft.com/office/powerpoint/2010/main" val="1455771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195A4A47-83ED-6D44-B9D5-0D186E6AE798}" type="slidenum">
              <a:rPr lang="en-US" smtClean="0"/>
              <a:t>6</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256256" y="1066800"/>
            <a:ext cx="420987" cy="528955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re 1"/>
          <p:cNvSpPr>
            <a:spLocks noGrp="1"/>
          </p:cNvSpPr>
          <p:nvPr>
            <p:ph type="title"/>
          </p:nvPr>
        </p:nvSpPr>
        <p:spPr>
          <a:xfrm>
            <a:off x="751482" y="877529"/>
            <a:ext cx="7133343" cy="738048"/>
          </a:xfrm>
        </p:spPr>
        <p:txBody>
          <a:bodyPr>
            <a:noAutofit/>
          </a:bodyPr>
          <a:lstStyle/>
          <a:p>
            <a:r>
              <a:rPr lang="fr-FR" sz="2200" b="1" dirty="0">
                <a:solidFill>
                  <a:srgbClr val="002060"/>
                </a:solidFill>
                <a:latin typeface="Arial" charset="0"/>
                <a:ea typeface="Arial" charset="0"/>
                <a:cs typeface="Arial" charset="0"/>
              </a:rPr>
              <a:t>Socio </a:t>
            </a:r>
            <a:r>
              <a:rPr lang="fr-FR" sz="2200" b="1" dirty="0" err="1">
                <a:solidFill>
                  <a:srgbClr val="002060"/>
                </a:solidFill>
                <a:latin typeface="Arial" charset="0"/>
                <a:ea typeface="Arial" charset="0"/>
                <a:cs typeface="Arial" charset="0"/>
              </a:rPr>
              <a:t>economic</a:t>
            </a:r>
            <a:r>
              <a:rPr lang="fr-FR" sz="2200" b="1" dirty="0">
                <a:solidFill>
                  <a:srgbClr val="002060"/>
                </a:solidFill>
                <a:latin typeface="Arial" charset="0"/>
                <a:ea typeface="Arial" charset="0"/>
                <a:cs typeface="Arial" charset="0"/>
              </a:rPr>
              <a:t> importance of </a:t>
            </a:r>
            <a:r>
              <a:rPr lang="fr-FR" sz="2200" b="1" dirty="0" err="1">
                <a:solidFill>
                  <a:srgbClr val="002060"/>
                </a:solidFill>
                <a:latin typeface="Arial" charset="0"/>
                <a:ea typeface="Arial" charset="0"/>
                <a:cs typeface="Arial" charset="0"/>
              </a:rPr>
              <a:t>fish</a:t>
            </a:r>
            <a:r>
              <a:rPr lang="fr-FR" sz="2200" b="1" dirty="0">
                <a:solidFill>
                  <a:srgbClr val="002060"/>
                </a:solidFill>
                <a:latin typeface="Arial" charset="0"/>
                <a:ea typeface="Arial" charset="0"/>
                <a:cs typeface="Arial" charset="0"/>
              </a:rPr>
              <a:t> and </a:t>
            </a:r>
            <a:r>
              <a:rPr lang="fr-FR" sz="2200" b="1" dirty="0" err="1">
                <a:solidFill>
                  <a:srgbClr val="002060"/>
                </a:solidFill>
                <a:latin typeface="Arial" charset="0"/>
                <a:ea typeface="Arial" charset="0"/>
                <a:cs typeface="Arial" charset="0"/>
              </a:rPr>
              <a:t>seafood</a:t>
            </a:r>
            <a:endParaRPr lang="en-GB" sz="2200" b="1" dirty="0">
              <a:solidFill>
                <a:srgbClr val="002060"/>
              </a:solidFill>
              <a:latin typeface="Arial" charset="0"/>
              <a:ea typeface="Arial" charset="0"/>
              <a:cs typeface="Arial" charset="0"/>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473" y="1615577"/>
            <a:ext cx="7940022" cy="4200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766473" y="5956241"/>
            <a:ext cx="7534237" cy="40011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fontAlgn="base">
              <a:spcBef>
                <a:spcPct val="0"/>
              </a:spcBef>
              <a:spcAft>
                <a:spcPct val="0"/>
              </a:spcAft>
            </a:pP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Arial" charset="0"/>
                <a:cs typeface="Arial" charset="0"/>
              </a:rPr>
              <a:t>The fishery sector is dependent on healthy aquatic ecosystems</a:t>
            </a:r>
          </a:p>
        </p:txBody>
      </p:sp>
    </p:spTree>
    <p:extLst>
      <p:ext uri="{BB962C8B-B14F-4D97-AF65-F5344CB8AC3E}">
        <p14:creationId xmlns:p14="http://schemas.microsoft.com/office/powerpoint/2010/main" val="205159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195A4A47-83ED-6D44-B9D5-0D186E6AE798}" type="slidenum">
              <a:rPr lang="en-US" smtClean="0"/>
              <a:t>7</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20791" y="2116667"/>
            <a:ext cx="420987" cy="299719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re 1"/>
          <p:cNvSpPr>
            <a:spLocks noGrp="1"/>
          </p:cNvSpPr>
          <p:nvPr>
            <p:ph type="title"/>
          </p:nvPr>
        </p:nvSpPr>
        <p:spPr>
          <a:xfrm>
            <a:off x="734550" y="1913218"/>
            <a:ext cx="2186589" cy="738048"/>
          </a:xfrm>
        </p:spPr>
        <p:txBody>
          <a:bodyPr>
            <a:noAutofit/>
          </a:bodyPr>
          <a:lstStyle/>
          <a:p>
            <a:r>
              <a:rPr lang="fr-FR" sz="2200" b="1" dirty="0">
                <a:solidFill>
                  <a:srgbClr val="002060"/>
                </a:solidFill>
                <a:latin typeface="Arial" charset="0"/>
                <a:ea typeface="Arial" charset="0"/>
                <a:cs typeface="Arial" charset="0"/>
              </a:rPr>
              <a:t>Fish as food</a:t>
            </a:r>
            <a:endParaRPr lang="en-GB" sz="2200" b="1" dirty="0">
              <a:solidFill>
                <a:srgbClr val="002060"/>
              </a:solidFill>
              <a:latin typeface="Arial" charset="0"/>
              <a:ea typeface="Arial" charset="0"/>
              <a:cs typeface="Arial" charset="0"/>
            </a:endParaRPr>
          </a:p>
        </p:txBody>
      </p:sp>
      <p:pic>
        <p:nvPicPr>
          <p:cNvPr id="3" name="Picture 2"/>
          <p:cNvPicPr>
            <a:picLocks noChangeAspect="1"/>
          </p:cNvPicPr>
          <p:nvPr/>
        </p:nvPicPr>
        <p:blipFill>
          <a:blip r:embed="rId4"/>
          <a:stretch>
            <a:fillRect/>
          </a:stretch>
        </p:blipFill>
        <p:spPr>
          <a:xfrm>
            <a:off x="751483" y="2846465"/>
            <a:ext cx="3779002" cy="2267401"/>
          </a:xfrm>
          <a:prstGeom prst="rect">
            <a:avLst/>
          </a:prstGeom>
        </p:spPr>
      </p:pic>
      <p:sp>
        <p:nvSpPr>
          <p:cNvPr id="17" name="Rectangle 16"/>
          <p:cNvSpPr/>
          <p:nvPr/>
        </p:nvSpPr>
        <p:spPr>
          <a:xfrm>
            <a:off x="4740190" y="2549004"/>
            <a:ext cx="4048210" cy="2862322"/>
          </a:xfrm>
          <a:prstGeom prst="rect">
            <a:avLst/>
          </a:prstGeom>
        </p:spPr>
        <p:txBody>
          <a:bodyPr wrap="square">
            <a:spAutoFit/>
          </a:bodyPr>
          <a:lstStyle/>
          <a:p>
            <a:pPr marL="285750" indent="-285750" algn="just">
              <a:buFont typeface="Arial" charset="0"/>
              <a:buChar char="•"/>
            </a:pPr>
            <a:r>
              <a:rPr lang="en-GB" sz="2000" dirty="0">
                <a:latin typeface="Arial" charset="0"/>
                <a:ea typeface="Arial" charset="0"/>
                <a:cs typeface="Arial" charset="0"/>
              </a:rPr>
              <a:t>Important source of animal protein</a:t>
            </a:r>
          </a:p>
          <a:p>
            <a:pPr marL="285750" indent="-285750" algn="just">
              <a:buFont typeface="Arial" charset="0"/>
              <a:buChar char="•"/>
            </a:pPr>
            <a:endParaRPr lang="en-GB" sz="2000" dirty="0">
              <a:latin typeface="Arial" charset="0"/>
              <a:ea typeface="Arial" charset="0"/>
              <a:cs typeface="Arial" charset="0"/>
            </a:endParaRPr>
          </a:p>
          <a:p>
            <a:pPr marL="285750" indent="-285750" algn="just">
              <a:buFont typeface="Arial" charset="0"/>
              <a:buChar char="•"/>
            </a:pPr>
            <a:r>
              <a:rPr lang="en-GB" sz="2000" dirty="0">
                <a:latin typeface="Arial" charset="0"/>
                <a:ea typeface="Arial" charset="0"/>
                <a:cs typeface="Arial" charset="0"/>
              </a:rPr>
              <a:t>Fish provides significant micro-nutrients, minerals and essential fatty acids</a:t>
            </a:r>
          </a:p>
          <a:p>
            <a:pPr marL="285750" indent="-285750" algn="just">
              <a:buFont typeface="Arial" charset="0"/>
              <a:buChar char="•"/>
            </a:pPr>
            <a:endParaRPr lang="en-GB" sz="2000" dirty="0">
              <a:latin typeface="Arial" charset="0"/>
              <a:ea typeface="Arial" charset="0"/>
              <a:cs typeface="Arial" charset="0"/>
            </a:endParaRPr>
          </a:p>
          <a:p>
            <a:pPr marL="285750" indent="-285750" algn="just">
              <a:buFont typeface="Arial" charset="0"/>
              <a:buChar char="•"/>
            </a:pPr>
            <a:r>
              <a:rPr lang="en-GB" sz="2000" dirty="0">
                <a:latin typeface="Arial" charset="0"/>
                <a:ea typeface="Arial" charset="0"/>
                <a:cs typeface="Arial" charset="0"/>
              </a:rPr>
              <a:t>A critical safety net for vulnerable households</a:t>
            </a:r>
          </a:p>
        </p:txBody>
      </p:sp>
      <p:sp>
        <p:nvSpPr>
          <p:cNvPr id="18" name="Rectangle 17"/>
          <p:cNvSpPr/>
          <p:nvPr/>
        </p:nvSpPr>
        <p:spPr>
          <a:xfrm>
            <a:off x="2470600" y="4826880"/>
            <a:ext cx="2059885" cy="276999"/>
          </a:xfrm>
          <a:prstGeom prst="rect">
            <a:avLst/>
          </a:prstGeom>
        </p:spPr>
        <p:txBody>
          <a:bodyPr wrap="square">
            <a:spAutoFit/>
          </a:bodyPr>
          <a:lstStyle/>
          <a:p>
            <a:pPr algn="just"/>
            <a:r>
              <a:rPr lang="en-GB" sz="1200" dirty="0">
                <a:solidFill>
                  <a:schemeClr val="bg1"/>
                </a:solidFill>
                <a:latin typeface="Arial" charset="0"/>
                <a:ea typeface="Arial" charset="0"/>
                <a:cs typeface="Arial" charset="0"/>
              </a:rPr>
              <a:t>Source: Word Wildlife Fund</a:t>
            </a:r>
          </a:p>
        </p:txBody>
      </p:sp>
    </p:spTree>
    <p:extLst>
      <p:ext uri="{BB962C8B-B14F-4D97-AF65-F5344CB8AC3E}">
        <p14:creationId xmlns:p14="http://schemas.microsoft.com/office/powerpoint/2010/main" val="2031120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195A4A47-83ED-6D44-B9D5-0D186E6AE798}" type="slidenum">
              <a:rPr lang="en-US" smtClean="0"/>
              <a:t>8</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222389" y="1591733"/>
            <a:ext cx="420987" cy="39454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89017" y="5714229"/>
            <a:ext cx="8056531" cy="40011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fontAlgn="base">
              <a:spcBef>
                <a:spcPct val="0"/>
              </a:spcBef>
              <a:spcAft>
                <a:spcPct val="0"/>
              </a:spcAft>
            </a:pP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Arial" charset="0"/>
                <a:cs typeface="Arial" charset="0"/>
              </a:rPr>
              <a:t>The fishery sector is dependent on healthy aquatic ecosystems</a:t>
            </a:r>
          </a:p>
        </p:txBody>
      </p:sp>
      <p:sp>
        <p:nvSpPr>
          <p:cNvPr id="5" name="Rectangle 4"/>
          <p:cNvSpPr/>
          <p:nvPr/>
        </p:nvSpPr>
        <p:spPr>
          <a:xfrm>
            <a:off x="6559548" y="3031200"/>
            <a:ext cx="2286000" cy="1477328"/>
          </a:xfrm>
          <a:prstGeom prst="rect">
            <a:avLst/>
          </a:prstGeom>
        </p:spPr>
        <p:txBody>
          <a:bodyPr wrap="square">
            <a:spAutoFit/>
          </a:bodyPr>
          <a:lstStyle/>
          <a:p>
            <a:pPr algn="ctr" eaLnBrk="0" hangingPunct="0">
              <a:lnSpc>
                <a:spcPct val="90000"/>
              </a:lnSpc>
            </a:pPr>
            <a:r>
              <a:rPr lang="en-US" sz="2000" dirty="0">
                <a:latin typeface="Arial" charset="0"/>
                <a:ea typeface="Arial" charset="0"/>
                <a:cs typeface="Arial" charset="0"/>
              </a:rPr>
              <a:t>Fishery is the last major food-producing sector directly harvesting natural resources</a:t>
            </a:r>
          </a:p>
        </p:txBody>
      </p:sp>
      <p:pic>
        <p:nvPicPr>
          <p:cNvPr id="15" name="Picture 14" descr="biodiversity1.jpg"/>
          <p:cNvPicPr>
            <a:picLocks noChangeAspect="1"/>
          </p:cNvPicPr>
          <p:nvPr/>
        </p:nvPicPr>
        <p:blipFill>
          <a:blip r:embed="rId4" cstate="print"/>
          <a:stretch>
            <a:fillRect/>
          </a:stretch>
        </p:blipFill>
        <p:spPr>
          <a:xfrm>
            <a:off x="807007" y="1591733"/>
            <a:ext cx="5654331" cy="3945466"/>
          </a:xfrm>
          <a:prstGeom prst="rect">
            <a:avLst/>
          </a:prstGeom>
        </p:spPr>
      </p:pic>
    </p:spTree>
    <p:extLst>
      <p:ext uri="{BB962C8B-B14F-4D97-AF65-F5344CB8AC3E}">
        <p14:creationId xmlns:p14="http://schemas.microsoft.com/office/powerpoint/2010/main" val="175275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2510972" y="1100509"/>
            <a:ext cx="4629150" cy="738048"/>
          </a:xfrm>
        </p:spPr>
        <p:txBody>
          <a:bodyPr>
            <a:noAutofit/>
          </a:bodyPr>
          <a:lstStyle/>
          <a:p>
            <a:r>
              <a:rPr lang="fr-FR" sz="2800" b="1" dirty="0">
                <a:solidFill>
                  <a:srgbClr val="002060"/>
                </a:solidFill>
                <a:latin typeface="Arial" charset="0"/>
                <a:ea typeface="Arial" charset="0"/>
                <a:cs typeface="Arial" charset="0"/>
              </a:rPr>
              <a:t>Fisheries Management</a:t>
            </a:r>
            <a:endParaRPr lang="en-GB" sz="28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9</a:t>
            </a:fld>
            <a:endParaRPr lang="en-US"/>
          </a:p>
        </p:txBody>
      </p:sp>
      <p:sp>
        <p:nvSpPr>
          <p:cNvPr id="6" name="Rectangle 5"/>
          <p:cNvSpPr/>
          <p:nvPr/>
        </p:nvSpPr>
        <p:spPr>
          <a:xfrm>
            <a:off x="751483" y="1937305"/>
            <a:ext cx="7671013" cy="2462213"/>
          </a:xfrm>
          <a:prstGeom prst="rect">
            <a:avLst/>
          </a:prstGeom>
        </p:spPr>
        <p:txBody>
          <a:bodyPr wrap="square">
            <a:spAutoFit/>
          </a:bodyPr>
          <a:lstStyle/>
          <a:p>
            <a:pPr algn="ctr">
              <a:buNone/>
            </a:pPr>
            <a:r>
              <a:rPr lang="en-US" sz="2200" dirty="0">
                <a:latin typeface="Arial" charset="0"/>
                <a:ea typeface="Arial" charset="0"/>
                <a:cs typeface="Arial" charset="0"/>
              </a:rPr>
              <a:t>The integrated process of information gathering, analysis, planning, consultation, decision-making, allocation of resources and formulation and implementation, with enforcement as necessary, of regulations or rules which govern fisheries activities in order to ensure the continued productivity  of the resources and the accomplishment of other fishery objectives</a:t>
            </a:r>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259155" y="4763204"/>
            <a:ext cx="8585587" cy="122946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1483" y="1007752"/>
            <a:ext cx="7133343" cy="738048"/>
          </a:xfrm>
        </p:spPr>
        <p:txBody>
          <a:bodyPr>
            <a:noAutofit/>
          </a:bodyPr>
          <a:lstStyle/>
          <a:p>
            <a:r>
              <a:rPr lang="fr-FR" sz="2200" b="1" dirty="0">
                <a:solidFill>
                  <a:srgbClr val="002060"/>
                </a:solidFill>
                <a:latin typeface="Arial" charset="0"/>
                <a:ea typeface="Arial" charset="0"/>
                <a:cs typeface="Arial" charset="0"/>
              </a:rPr>
              <a:t>International Instruments for </a:t>
            </a:r>
            <a:r>
              <a:rPr lang="fr-FR" sz="2200" b="1" dirty="0" err="1">
                <a:solidFill>
                  <a:srgbClr val="002060"/>
                </a:solidFill>
                <a:latin typeface="Arial" charset="0"/>
                <a:ea typeface="Arial" charset="0"/>
                <a:cs typeface="Arial" charset="0"/>
              </a:rPr>
              <a:t>fisheries</a:t>
            </a:r>
            <a:r>
              <a:rPr lang="fr-FR" sz="2200" b="1" dirty="0">
                <a:solidFill>
                  <a:srgbClr val="002060"/>
                </a:solidFill>
                <a:latin typeface="Arial" charset="0"/>
                <a:ea typeface="Arial" charset="0"/>
                <a:cs typeface="Arial" charset="0"/>
              </a:rPr>
              <a:t> conservation, management and </a:t>
            </a:r>
            <a:r>
              <a:rPr lang="fr-FR" sz="2200" b="1" dirty="0" err="1">
                <a:solidFill>
                  <a:srgbClr val="002060"/>
                </a:solidFill>
                <a:latin typeface="Arial" charset="0"/>
                <a:ea typeface="Arial" charset="0"/>
                <a:cs typeface="Arial" charset="0"/>
              </a:rPr>
              <a:t>governance</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10</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058551"/>
            <a:ext cx="420987" cy="551599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121989" y="1911436"/>
            <a:ext cx="7376428" cy="4512673"/>
            <a:chOff x="260229" y="1053682"/>
            <a:chExt cx="8750371" cy="5515378"/>
          </a:xfrm>
        </p:grpSpPr>
        <p:grpSp>
          <p:nvGrpSpPr>
            <p:cNvPr id="12" name="Group 11"/>
            <p:cNvGrpSpPr/>
            <p:nvPr/>
          </p:nvGrpSpPr>
          <p:grpSpPr>
            <a:xfrm>
              <a:off x="890885" y="1061589"/>
              <a:ext cx="1455866" cy="1253401"/>
              <a:chOff x="755578" y="1433703"/>
              <a:chExt cx="1455866" cy="1253401"/>
            </a:xfrm>
          </p:grpSpPr>
          <p:pic>
            <p:nvPicPr>
              <p:cNvPr id="56" name="Picture 55" descr="http://talkvietnam.com/uploads/2012/12/unclos-1982-tool-for-sustainable-development-778951-1230975520121213182134809.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578" y="1721736"/>
                <a:ext cx="1368150" cy="96536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p:nvPr/>
            </p:nvSpPr>
            <p:spPr>
              <a:xfrm>
                <a:off x="804136" y="1433703"/>
                <a:ext cx="1407308" cy="322607"/>
              </a:xfrm>
              <a:prstGeom prst="rect">
                <a:avLst/>
              </a:prstGeom>
            </p:spPr>
            <p:txBody>
              <a:bodyPr wrap="none">
                <a:spAutoFit/>
              </a:bodyPr>
              <a:lstStyle/>
              <a:p>
                <a:pPr fontAlgn="base">
                  <a:spcBef>
                    <a:spcPct val="0"/>
                  </a:spcBef>
                  <a:spcAft>
                    <a:spcPct val="0"/>
                  </a:spcAft>
                  <a:defRPr/>
                </a:pPr>
                <a:r>
                  <a:rPr lang="en-GB" sz="900" b="1" kern="0" dirty="0">
                    <a:solidFill>
                      <a:srgbClr val="002060"/>
                    </a:solidFill>
                    <a:latin typeface="Arial" charset="0"/>
                    <a:cs typeface="Arial" charset="0"/>
                  </a:rPr>
                  <a:t>UNCLOS (1982)</a:t>
                </a:r>
                <a:endParaRPr lang="en-GB" sz="900" b="1" kern="0" dirty="0">
                  <a:solidFill>
                    <a:prstClr val="black"/>
                  </a:solidFill>
                  <a:latin typeface="Arial" charset="0"/>
                  <a:cs typeface="Arial" charset="0"/>
                </a:endParaRPr>
              </a:p>
            </p:txBody>
          </p:sp>
        </p:grpSp>
        <p:grpSp>
          <p:nvGrpSpPr>
            <p:cNvPr id="14" name="Group 13"/>
            <p:cNvGrpSpPr/>
            <p:nvPr/>
          </p:nvGrpSpPr>
          <p:grpSpPr>
            <a:xfrm>
              <a:off x="260229" y="2925890"/>
              <a:ext cx="2755470" cy="1357119"/>
              <a:chOff x="421866" y="2935977"/>
              <a:chExt cx="2755470" cy="1357119"/>
            </a:xfrm>
          </p:grpSpPr>
          <p:grpSp>
            <p:nvGrpSpPr>
              <p:cNvPr id="52" name="Group 51"/>
              <p:cNvGrpSpPr>
                <a:grpSpLocks noChangeAspect="1"/>
              </p:cNvGrpSpPr>
              <p:nvPr/>
            </p:nvGrpSpPr>
            <p:grpSpPr>
              <a:xfrm>
                <a:off x="974958" y="3304053"/>
                <a:ext cx="1436802" cy="989043"/>
                <a:chOff x="1072718" y="2096084"/>
                <a:chExt cx="1377371" cy="936104"/>
              </a:xfrm>
            </p:grpSpPr>
            <p:pic>
              <p:nvPicPr>
                <p:cNvPr id="54" name="Picture 9" descr="http://www.crocodilebay.com/blog/wp-content/uploads/2012/10/fish-near-Cocos-Island-500x33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2718" y="2096084"/>
                  <a:ext cx="1377371" cy="93610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0991" y="2310405"/>
                  <a:ext cx="457312" cy="551374"/>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grpSp>
          <p:sp>
            <p:nvSpPr>
              <p:cNvPr id="53" name="Rectangle 52"/>
              <p:cNvSpPr/>
              <p:nvPr/>
            </p:nvSpPr>
            <p:spPr>
              <a:xfrm>
                <a:off x="421866" y="2935977"/>
                <a:ext cx="2755470" cy="322607"/>
              </a:xfrm>
              <a:prstGeom prst="rect">
                <a:avLst/>
              </a:prstGeom>
            </p:spPr>
            <p:txBody>
              <a:bodyPr wrap="none">
                <a:spAutoFit/>
              </a:bodyPr>
              <a:lstStyle/>
              <a:p>
                <a:pPr fontAlgn="base">
                  <a:spcBef>
                    <a:spcPct val="0"/>
                  </a:spcBef>
                  <a:spcAft>
                    <a:spcPct val="0"/>
                  </a:spcAft>
                  <a:defRPr/>
                </a:pPr>
                <a:r>
                  <a:rPr lang="en-US" sz="900" b="1" kern="0" dirty="0">
                    <a:solidFill>
                      <a:srgbClr val="002060"/>
                    </a:solidFill>
                    <a:latin typeface="Arial" charset="0"/>
                    <a:cs typeface="Arial" charset="0"/>
                  </a:rPr>
                  <a:t>UN Fish Stocks Agreement (1995)</a:t>
                </a:r>
                <a:endParaRPr lang="en-GB" sz="900" b="1" kern="0" dirty="0">
                  <a:solidFill>
                    <a:prstClr val="black"/>
                  </a:solidFill>
                  <a:latin typeface="Arial" charset="0"/>
                  <a:cs typeface="Arial" charset="0"/>
                </a:endParaRPr>
              </a:p>
            </p:txBody>
          </p:sp>
        </p:grpSp>
        <p:grpSp>
          <p:nvGrpSpPr>
            <p:cNvPr id="15" name="Group 14"/>
            <p:cNvGrpSpPr/>
            <p:nvPr/>
          </p:nvGrpSpPr>
          <p:grpSpPr>
            <a:xfrm>
              <a:off x="6512931" y="2853882"/>
              <a:ext cx="2129228" cy="1571273"/>
              <a:chOff x="5153799" y="1772816"/>
              <a:chExt cx="2129228" cy="1571273"/>
            </a:xfrm>
          </p:grpSpPr>
          <p:grpSp>
            <p:nvGrpSpPr>
              <p:cNvPr id="48" name="Group 47"/>
              <p:cNvGrpSpPr>
                <a:grpSpLocks noChangeAspect="1"/>
              </p:cNvGrpSpPr>
              <p:nvPr/>
            </p:nvGrpSpPr>
            <p:grpSpPr>
              <a:xfrm>
                <a:off x="5472579" y="2318600"/>
                <a:ext cx="1491667" cy="1025489"/>
                <a:chOff x="5578326" y="1740201"/>
                <a:chExt cx="3242146" cy="2316455"/>
              </a:xfrm>
            </p:grpSpPr>
            <p:pic>
              <p:nvPicPr>
                <p:cNvPr id="50" name="Picture 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78326" y="1740201"/>
                  <a:ext cx="3242146" cy="2316455"/>
                </a:xfrm>
                <a:prstGeom prst="rect">
                  <a:avLst/>
                </a:prstGeom>
              </p:spPr>
            </p:pic>
            <p:pic>
              <p:nvPicPr>
                <p:cNvPr id="51" name="Picture 2"/>
                <p:cNvPicPr>
                  <a:picLocks noChangeAspect="1" noChangeArrowheads="1"/>
                </p:cNvPicPr>
                <p:nvPr/>
              </p:nvPicPr>
              <p:blipFill>
                <a:blip r:embed="rId10" cstate="print"/>
                <a:srcRect/>
                <a:stretch>
                  <a:fillRect/>
                </a:stretch>
              </p:blipFill>
              <p:spPr bwMode="auto">
                <a:xfrm>
                  <a:off x="6657038" y="2089608"/>
                  <a:ext cx="1076452" cy="1625813"/>
                </a:xfrm>
                <a:prstGeom prst="rect">
                  <a:avLst/>
                </a:prstGeom>
                <a:noFill/>
                <a:ln w="9525">
                  <a:noFill/>
                  <a:miter lim="800000"/>
                  <a:headEnd/>
                  <a:tailEnd/>
                </a:ln>
              </p:spPr>
            </p:pic>
          </p:grpSp>
          <p:sp>
            <p:nvSpPr>
              <p:cNvPr id="49" name="Rectangle 48"/>
              <p:cNvSpPr/>
              <p:nvPr/>
            </p:nvSpPr>
            <p:spPr>
              <a:xfrm>
                <a:off x="5153799" y="1772816"/>
                <a:ext cx="2129228" cy="516172"/>
              </a:xfrm>
              <a:prstGeom prst="rect">
                <a:avLst/>
              </a:prstGeom>
            </p:spPr>
            <p:txBody>
              <a:bodyPr wrap="none">
                <a:spAutoFit/>
              </a:bodyPr>
              <a:lstStyle/>
              <a:p>
                <a:pPr algn="ctr" fontAlgn="base">
                  <a:spcBef>
                    <a:spcPct val="0"/>
                  </a:spcBef>
                  <a:spcAft>
                    <a:spcPct val="0"/>
                  </a:spcAft>
                  <a:defRPr/>
                </a:pPr>
                <a:r>
                  <a:rPr lang="en-US" sz="900" b="1" kern="0" dirty="0">
                    <a:solidFill>
                      <a:srgbClr val="002060"/>
                    </a:solidFill>
                    <a:latin typeface="Arial" charset="0"/>
                    <a:cs typeface="Arial" charset="0"/>
                  </a:rPr>
                  <a:t>FAO Port State Measures</a:t>
                </a:r>
              </a:p>
              <a:p>
                <a:pPr algn="ctr" fontAlgn="base">
                  <a:spcBef>
                    <a:spcPct val="0"/>
                  </a:spcBef>
                  <a:spcAft>
                    <a:spcPct val="0"/>
                  </a:spcAft>
                  <a:defRPr/>
                </a:pPr>
                <a:r>
                  <a:rPr lang="en-US" sz="900" b="1" kern="0" dirty="0">
                    <a:solidFill>
                      <a:srgbClr val="002060"/>
                    </a:solidFill>
                    <a:latin typeface="Arial" charset="0"/>
                    <a:cs typeface="Arial" charset="0"/>
                  </a:rPr>
                  <a:t>Agreement (2009)</a:t>
                </a:r>
                <a:endParaRPr lang="en-GB" sz="900" b="1" kern="0" dirty="0">
                  <a:solidFill>
                    <a:prstClr val="black"/>
                  </a:solidFill>
                  <a:latin typeface="Arial" charset="0"/>
                  <a:cs typeface="Arial" charset="0"/>
                </a:endParaRPr>
              </a:p>
            </p:txBody>
          </p:sp>
        </p:grpSp>
        <p:grpSp>
          <p:nvGrpSpPr>
            <p:cNvPr id="16" name="Group 15"/>
            <p:cNvGrpSpPr/>
            <p:nvPr/>
          </p:nvGrpSpPr>
          <p:grpSpPr>
            <a:xfrm>
              <a:off x="6142058" y="1053682"/>
              <a:ext cx="2868542" cy="1417384"/>
              <a:chOff x="6764924" y="1075512"/>
              <a:chExt cx="2868542" cy="1417384"/>
            </a:xfrm>
          </p:grpSpPr>
          <p:grpSp>
            <p:nvGrpSpPr>
              <p:cNvPr id="44" name="Group 43"/>
              <p:cNvGrpSpPr>
                <a:grpSpLocks noChangeAspect="1"/>
              </p:cNvGrpSpPr>
              <p:nvPr/>
            </p:nvGrpSpPr>
            <p:grpSpPr>
              <a:xfrm>
                <a:off x="7347530" y="1383289"/>
                <a:ext cx="1611948" cy="1109607"/>
                <a:chOff x="1813029" y="4732257"/>
                <a:chExt cx="2016224" cy="1512168"/>
              </a:xfrm>
            </p:grpSpPr>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13029" y="4732257"/>
                  <a:ext cx="2016224" cy="1512168"/>
                </a:xfrm>
                <a:prstGeom prst="rect">
                  <a:avLst/>
                </a:prstGeom>
              </p:spPr>
            </p:pic>
            <p:pic>
              <p:nvPicPr>
                <p:cNvPr id="47" name="Picture 4" descr="http://www.fao.org/docrep/MEETING/003/X3130m/x3130E00.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83858" y="4999240"/>
                  <a:ext cx="669423" cy="946118"/>
                </a:xfrm>
                <a:prstGeom prst="rect">
                  <a:avLst/>
                </a:prstGeom>
                <a:noFill/>
                <a:ln w="12700">
                  <a:solidFill>
                    <a:sysClr val="windowText" lastClr="000000"/>
                  </a:solidFill>
                </a:ln>
                <a:extLst>
                  <a:ext uri="{909E8E84-426E-40DD-AFC4-6F175D3DCCD1}">
                    <a14:hiddenFill xmlns:a14="http://schemas.microsoft.com/office/drawing/2010/main">
                      <a:solidFill>
                        <a:srgbClr val="FFFFFF"/>
                      </a:solidFill>
                    </a14:hiddenFill>
                  </a:ext>
                </a:extLst>
              </p:spPr>
            </p:pic>
          </p:grpSp>
          <p:sp>
            <p:nvSpPr>
              <p:cNvPr id="45" name="Rectangle 44"/>
              <p:cNvSpPr/>
              <p:nvPr/>
            </p:nvSpPr>
            <p:spPr>
              <a:xfrm>
                <a:off x="6764924" y="1075512"/>
                <a:ext cx="2868542" cy="322607"/>
              </a:xfrm>
              <a:prstGeom prst="rect">
                <a:avLst/>
              </a:prstGeom>
            </p:spPr>
            <p:txBody>
              <a:bodyPr wrap="none">
                <a:spAutoFit/>
              </a:bodyPr>
              <a:lstStyle/>
              <a:p>
                <a:pPr fontAlgn="base">
                  <a:spcBef>
                    <a:spcPct val="0"/>
                  </a:spcBef>
                  <a:spcAft>
                    <a:spcPct val="0"/>
                  </a:spcAft>
                  <a:defRPr/>
                </a:pPr>
                <a:r>
                  <a:rPr lang="en-US" sz="900" b="1" kern="0" dirty="0">
                    <a:solidFill>
                      <a:srgbClr val="002060"/>
                    </a:solidFill>
                    <a:latin typeface="Arial" charset="0"/>
                    <a:cs typeface="Arial" charset="0"/>
                  </a:rPr>
                  <a:t>FAO Compliance Agreement (1993)</a:t>
                </a:r>
                <a:endParaRPr lang="en-GB" sz="900" b="1" kern="0" dirty="0">
                  <a:solidFill>
                    <a:prstClr val="black"/>
                  </a:solidFill>
                  <a:latin typeface="Arial" charset="0"/>
                  <a:cs typeface="Arial" charset="0"/>
                </a:endParaRPr>
              </a:p>
            </p:txBody>
          </p:sp>
        </p:grpSp>
        <p:grpSp>
          <p:nvGrpSpPr>
            <p:cNvPr id="17" name="Group 16"/>
            <p:cNvGrpSpPr/>
            <p:nvPr/>
          </p:nvGrpSpPr>
          <p:grpSpPr>
            <a:xfrm>
              <a:off x="3268289" y="2060848"/>
              <a:ext cx="2407558" cy="1610465"/>
              <a:chOff x="2992344" y="1472203"/>
              <a:chExt cx="2407558" cy="1610465"/>
            </a:xfrm>
          </p:grpSpPr>
          <p:grpSp>
            <p:nvGrpSpPr>
              <p:cNvPr id="40" name="Group 39"/>
              <p:cNvGrpSpPr/>
              <p:nvPr/>
            </p:nvGrpSpPr>
            <p:grpSpPr>
              <a:xfrm>
                <a:off x="3405954" y="1933869"/>
                <a:ext cx="1580336" cy="1148799"/>
                <a:chOff x="3187891" y="885372"/>
                <a:chExt cx="1823392" cy="1368152"/>
              </a:xfrm>
            </p:grpSpPr>
            <p:pic>
              <p:nvPicPr>
                <p:cNvPr id="42" name="Picture 4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87891" y="885372"/>
                  <a:ext cx="1823392" cy="1368152"/>
                </a:xfrm>
                <a:prstGeom prst="rect">
                  <a:avLst/>
                </a:prstGeom>
              </p:spPr>
            </p:pic>
            <p:pic>
              <p:nvPicPr>
                <p:cNvPr id="43" name="Picture 1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86688" y="1124743"/>
                  <a:ext cx="625798" cy="889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1" name="Rectangle 40"/>
              <p:cNvSpPr/>
              <p:nvPr/>
            </p:nvSpPr>
            <p:spPr>
              <a:xfrm>
                <a:off x="2992344" y="1472203"/>
                <a:ext cx="2407558" cy="516172"/>
              </a:xfrm>
              <a:prstGeom prst="rect">
                <a:avLst/>
              </a:prstGeom>
            </p:spPr>
            <p:txBody>
              <a:bodyPr wrap="none">
                <a:spAutoFit/>
              </a:bodyPr>
              <a:lstStyle/>
              <a:p>
                <a:pPr algn="ctr" fontAlgn="base">
                  <a:spcBef>
                    <a:spcPct val="0"/>
                  </a:spcBef>
                  <a:spcAft>
                    <a:spcPct val="0"/>
                  </a:spcAft>
                  <a:defRPr/>
                </a:pPr>
                <a:r>
                  <a:rPr lang="en-US" sz="900" b="1" kern="0" dirty="0">
                    <a:solidFill>
                      <a:srgbClr val="002060"/>
                    </a:solidFill>
                    <a:latin typeface="Arial" charset="0"/>
                    <a:cs typeface="Arial" charset="0"/>
                  </a:rPr>
                  <a:t>FAO Code of Conduct for</a:t>
                </a:r>
              </a:p>
              <a:p>
                <a:pPr algn="ctr" fontAlgn="base">
                  <a:spcBef>
                    <a:spcPct val="0"/>
                  </a:spcBef>
                  <a:spcAft>
                    <a:spcPct val="0"/>
                  </a:spcAft>
                  <a:defRPr/>
                </a:pPr>
                <a:r>
                  <a:rPr lang="en-US" sz="900" b="1" kern="0" dirty="0">
                    <a:solidFill>
                      <a:srgbClr val="002060"/>
                    </a:solidFill>
                    <a:latin typeface="Arial" charset="0"/>
                    <a:cs typeface="Arial" charset="0"/>
                  </a:rPr>
                  <a:t>Responsible Fisheries (1995)</a:t>
                </a:r>
              </a:p>
            </p:txBody>
          </p:sp>
        </p:grpSp>
        <p:grpSp>
          <p:nvGrpSpPr>
            <p:cNvPr id="18" name="Group 17"/>
            <p:cNvGrpSpPr/>
            <p:nvPr/>
          </p:nvGrpSpPr>
          <p:grpSpPr>
            <a:xfrm>
              <a:off x="767879" y="4879144"/>
              <a:ext cx="2616305" cy="1599535"/>
              <a:chOff x="767879" y="4997817"/>
              <a:chExt cx="2616305" cy="1599535"/>
            </a:xfrm>
          </p:grpSpPr>
          <p:grpSp>
            <p:nvGrpSpPr>
              <p:cNvPr id="36" name="Group 23"/>
              <p:cNvGrpSpPr>
                <a:grpSpLocks/>
              </p:cNvGrpSpPr>
              <p:nvPr/>
            </p:nvGrpSpPr>
            <p:grpSpPr bwMode="auto">
              <a:xfrm>
                <a:off x="1421650" y="5759849"/>
                <a:ext cx="942217" cy="837503"/>
                <a:chOff x="7530969" y="2189406"/>
                <a:chExt cx="1242074" cy="1187004"/>
              </a:xfrm>
            </p:grpSpPr>
            <p:pic>
              <p:nvPicPr>
                <p:cNvPr id="38" name="Picture 17"/>
                <p:cNvPicPr>
                  <a:picLocks noChangeAspect="1" noChangeArrowheads="1"/>
                </p:cNvPicPr>
                <p:nvPr/>
              </p:nvPicPr>
              <p:blipFill>
                <a:blip r:embed="rId15" cstate="print"/>
                <a:srcRect/>
                <a:stretch>
                  <a:fillRect/>
                </a:stretch>
              </p:blipFill>
              <p:spPr bwMode="auto">
                <a:xfrm rot="-815283">
                  <a:off x="7530969" y="2189406"/>
                  <a:ext cx="742291" cy="1068823"/>
                </a:xfrm>
                <a:prstGeom prst="rect">
                  <a:avLst/>
                </a:prstGeom>
                <a:noFill/>
                <a:ln w="9525">
                  <a:noFill/>
                  <a:miter lim="800000"/>
                  <a:headEnd/>
                  <a:tailEnd/>
                </a:ln>
              </p:spPr>
            </p:pic>
            <p:pic>
              <p:nvPicPr>
                <p:cNvPr id="39" name="Picture 18"/>
                <p:cNvPicPr>
                  <a:picLocks noChangeAspect="1" noChangeArrowheads="1"/>
                </p:cNvPicPr>
                <p:nvPr/>
              </p:nvPicPr>
              <p:blipFill>
                <a:blip r:embed="rId16" cstate="print"/>
                <a:srcRect/>
                <a:stretch>
                  <a:fillRect/>
                </a:stretch>
              </p:blipFill>
              <p:spPr bwMode="auto">
                <a:xfrm rot="1198960">
                  <a:off x="7973431" y="2203528"/>
                  <a:ext cx="799612" cy="1172882"/>
                </a:xfrm>
                <a:prstGeom prst="rect">
                  <a:avLst/>
                </a:prstGeom>
                <a:noFill/>
                <a:ln w="9525">
                  <a:noFill/>
                  <a:miter lim="800000"/>
                  <a:headEnd/>
                  <a:tailEnd/>
                </a:ln>
              </p:spPr>
            </p:pic>
          </p:grpSp>
          <p:sp>
            <p:nvSpPr>
              <p:cNvPr id="37" name="Rectangle 36"/>
              <p:cNvSpPr/>
              <p:nvPr/>
            </p:nvSpPr>
            <p:spPr>
              <a:xfrm>
                <a:off x="767879" y="4997817"/>
                <a:ext cx="2616305" cy="709735"/>
              </a:xfrm>
              <a:prstGeom prst="rect">
                <a:avLst/>
              </a:prstGeom>
            </p:spPr>
            <p:txBody>
              <a:bodyPr wrap="none">
                <a:spAutoFit/>
              </a:bodyPr>
              <a:lstStyle/>
              <a:p>
                <a:pPr algn="ctr" fontAlgn="base">
                  <a:spcBef>
                    <a:spcPct val="0"/>
                  </a:spcBef>
                  <a:spcAft>
                    <a:spcPct val="0"/>
                  </a:spcAft>
                  <a:defRPr/>
                </a:pPr>
                <a:r>
                  <a:rPr lang="en-US" sz="900" b="1" kern="0" dirty="0">
                    <a:solidFill>
                      <a:srgbClr val="002060"/>
                    </a:solidFill>
                    <a:latin typeface="Arial" charset="0"/>
                    <a:cs typeface="Arial" charset="0"/>
                  </a:rPr>
                  <a:t>International Plans of Action</a:t>
                </a:r>
              </a:p>
              <a:p>
                <a:pPr algn="ctr" fontAlgn="base">
                  <a:spcBef>
                    <a:spcPct val="0"/>
                  </a:spcBef>
                  <a:spcAft>
                    <a:spcPct val="0"/>
                  </a:spcAft>
                  <a:defRPr/>
                </a:pPr>
                <a:r>
                  <a:rPr lang="en-US" sz="900" b="1" kern="0" dirty="0">
                    <a:solidFill>
                      <a:srgbClr val="002060"/>
                    </a:solidFill>
                    <a:latin typeface="Arial" charset="0"/>
                    <a:cs typeface="Arial" charset="0"/>
                  </a:rPr>
                  <a:t>Sharks, Seabirds, Capacity, IUU</a:t>
                </a:r>
              </a:p>
              <a:p>
                <a:pPr algn="ctr" fontAlgn="base">
                  <a:spcBef>
                    <a:spcPct val="0"/>
                  </a:spcBef>
                  <a:spcAft>
                    <a:spcPct val="0"/>
                  </a:spcAft>
                  <a:defRPr/>
                </a:pPr>
                <a:r>
                  <a:rPr lang="en-US" sz="900" b="1" kern="0" dirty="0">
                    <a:solidFill>
                      <a:srgbClr val="002060"/>
                    </a:solidFill>
                    <a:latin typeface="Arial" charset="0"/>
                    <a:cs typeface="Arial" charset="0"/>
                  </a:rPr>
                  <a:t>(1999-2001)</a:t>
                </a:r>
              </a:p>
            </p:txBody>
          </p:sp>
        </p:grpSp>
        <p:grpSp>
          <p:nvGrpSpPr>
            <p:cNvPr id="19" name="Group 18"/>
            <p:cNvGrpSpPr/>
            <p:nvPr/>
          </p:nvGrpSpPr>
          <p:grpSpPr>
            <a:xfrm>
              <a:off x="6088486" y="4891662"/>
              <a:ext cx="2146623" cy="1659025"/>
              <a:chOff x="6088486" y="5010335"/>
              <a:chExt cx="2146623" cy="1659025"/>
            </a:xfrm>
          </p:grpSpPr>
          <p:grpSp>
            <p:nvGrpSpPr>
              <p:cNvPr id="32" name="Group 22"/>
              <p:cNvGrpSpPr>
                <a:grpSpLocks/>
              </p:cNvGrpSpPr>
              <p:nvPr/>
            </p:nvGrpSpPr>
            <p:grpSpPr bwMode="auto">
              <a:xfrm>
                <a:off x="6634437" y="5712283"/>
                <a:ext cx="1035197" cy="957077"/>
                <a:chOff x="337537" y="3199023"/>
                <a:chExt cx="1034817" cy="957063"/>
              </a:xfrm>
            </p:grpSpPr>
            <p:pic>
              <p:nvPicPr>
                <p:cNvPr id="34" name="Picture 19"/>
                <p:cNvPicPr>
                  <a:picLocks noChangeAspect="1" noChangeArrowheads="1"/>
                </p:cNvPicPr>
                <p:nvPr/>
              </p:nvPicPr>
              <p:blipFill>
                <a:blip r:embed="rId17" cstate="print"/>
                <a:srcRect/>
                <a:stretch>
                  <a:fillRect/>
                </a:stretch>
              </p:blipFill>
              <p:spPr bwMode="auto">
                <a:xfrm rot="-1034865">
                  <a:off x="337537" y="3228501"/>
                  <a:ext cx="647178" cy="927585"/>
                </a:xfrm>
                <a:prstGeom prst="rect">
                  <a:avLst/>
                </a:prstGeom>
                <a:noFill/>
                <a:ln w="9525">
                  <a:noFill/>
                  <a:miter lim="800000"/>
                  <a:headEnd/>
                  <a:tailEnd/>
                </a:ln>
              </p:spPr>
            </p:pic>
            <p:pic>
              <p:nvPicPr>
                <p:cNvPr id="35" name="Picture 20"/>
                <p:cNvPicPr>
                  <a:picLocks noChangeAspect="1" noChangeArrowheads="1"/>
                </p:cNvPicPr>
                <p:nvPr/>
              </p:nvPicPr>
              <p:blipFill>
                <a:blip r:embed="rId18" cstate="print"/>
                <a:srcRect/>
                <a:stretch>
                  <a:fillRect/>
                </a:stretch>
              </p:blipFill>
              <p:spPr bwMode="auto">
                <a:xfrm rot="837728">
                  <a:off x="771425" y="3199023"/>
                  <a:ext cx="600929" cy="927586"/>
                </a:xfrm>
                <a:prstGeom prst="rect">
                  <a:avLst/>
                </a:prstGeom>
                <a:noFill/>
                <a:ln w="9525">
                  <a:noFill/>
                  <a:miter lim="800000"/>
                  <a:headEnd/>
                  <a:tailEnd/>
                </a:ln>
              </p:spPr>
            </p:pic>
          </p:grpSp>
          <p:sp>
            <p:nvSpPr>
              <p:cNvPr id="33" name="Rectangle 32"/>
              <p:cNvSpPr/>
              <p:nvPr/>
            </p:nvSpPr>
            <p:spPr>
              <a:xfrm>
                <a:off x="6088486" y="5010335"/>
                <a:ext cx="2146623" cy="709736"/>
              </a:xfrm>
              <a:prstGeom prst="rect">
                <a:avLst/>
              </a:prstGeom>
            </p:spPr>
            <p:txBody>
              <a:bodyPr wrap="none">
                <a:spAutoFit/>
              </a:bodyPr>
              <a:lstStyle/>
              <a:p>
                <a:pPr algn="ctr" fontAlgn="base">
                  <a:spcBef>
                    <a:spcPct val="0"/>
                  </a:spcBef>
                  <a:spcAft>
                    <a:spcPct val="0"/>
                  </a:spcAft>
                  <a:defRPr/>
                </a:pPr>
                <a:r>
                  <a:rPr lang="en-US" sz="900" b="1" kern="0" dirty="0">
                    <a:solidFill>
                      <a:srgbClr val="002060"/>
                    </a:solidFill>
                    <a:latin typeface="Arial" charset="0"/>
                    <a:cs typeface="Arial" charset="0"/>
                  </a:rPr>
                  <a:t>Strategies on information</a:t>
                </a:r>
              </a:p>
              <a:p>
                <a:pPr algn="ctr" fontAlgn="base">
                  <a:spcBef>
                    <a:spcPct val="0"/>
                  </a:spcBef>
                  <a:spcAft>
                    <a:spcPct val="0"/>
                  </a:spcAft>
                  <a:defRPr/>
                </a:pPr>
                <a:r>
                  <a:rPr lang="en-US" sz="900" b="1" kern="0" dirty="0">
                    <a:solidFill>
                      <a:srgbClr val="002060"/>
                    </a:solidFill>
                    <a:latin typeface="Arial" charset="0"/>
                    <a:cs typeface="Arial" charset="0"/>
                  </a:rPr>
                  <a:t>STF, STA</a:t>
                </a:r>
              </a:p>
              <a:p>
                <a:pPr algn="ctr" fontAlgn="base">
                  <a:spcBef>
                    <a:spcPct val="0"/>
                  </a:spcBef>
                  <a:spcAft>
                    <a:spcPct val="0"/>
                  </a:spcAft>
                  <a:defRPr/>
                </a:pPr>
                <a:r>
                  <a:rPr lang="en-US" sz="900" b="1" kern="0" dirty="0">
                    <a:solidFill>
                      <a:srgbClr val="002060"/>
                    </a:solidFill>
                    <a:latin typeface="Arial" charset="0"/>
                    <a:cs typeface="Arial" charset="0"/>
                  </a:rPr>
                  <a:t>(2003-2008)</a:t>
                </a:r>
              </a:p>
            </p:txBody>
          </p:sp>
        </p:grpSp>
        <p:grpSp>
          <p:nvGrpSpPr>
            <p:cNvPr id="20" name="Group 19"/>
            <p:cNvGrpSpPr/>
            <p:nvPr/>
          </p:nvGrpSpPr>
          <p:grpSpPr>
            <a:xfrm>
              <a:off x="3618261" y="4893891"/>
              <a:ext cx="2033552" cy="1675169"/>
              <a:chOff x="3618261" y="5012564"/>
              <a:chExt cx="2033552" cy="1675169"/>
            </a:xfrm>
          </p:grpSpPr>
          <p:sp>
            <p:nvSpPr>
              <p:cNvPr id="25" name="Rectangle 24"/>
              <p:cNvSpPr/>
              <p:nvPr/>
            </p:nvSpPr>
            <p:spPr>
              <a:xfrm>
                <a:off x="3618261" y="5012564"/>
                <a:ext cx="2033552" cy="709736"/>
              </a:xfrm>
              <a:prstGeom prst="rect">
                <a:avLst/>
              </a:prstGeom>
            </p:spPr>
            <p:txBody>
              <a:bodyPr wrap="none">
                <a:spAutoFit/>
              </a:bodyPr>
              <a:lstStyle/>
              <a:p>
                <a:pPr algn="ctr" fontAlgn="base">
                  <a:spcBef>
                    <a:spcPct val="0"/>
                  </a:spcBef>
                  <a:spcAft>
                    <a:spcPct val="0"/>
                  </a:spcAft>
                  <a:defRPr/>
                </a:pPr>
                <a:r>
                  <a:rPr lang="en-US" sz="900" b="1" kern="0" dirty="0">
                    <a:solidFill>
                      <a:srgbClr val="002060"/>
                    </a:solidFill>
                    <a:latin typeface="Arial" charset="0"/>
                    <a:cs typeface="Arial" charset="0"/>
                  </a:rPr>
                  <a:t>International Guidelines</a:t>
                </a:r>
              </a:p>
              <a:p>
                <a:pPr algn="ctr" fontAlgn="base">
                  <a:spcBef>
                    <a:spcPct val="0"/>
                  </a:spcBef>
                  <a:spcAft>
                    <a:spcPct val="0"/>
                  </a:spcAft>
                  <a:defRPr/>
                </a:pPr>
                <a:r>
                  <a:rPr lang="en-US" sz="900" b="1" kern="0" dirty="0">
                    <a:solidFill>
                      <a:srgbClr val="002060"/>
                    </a:solidFill>
                    <a:latin typeface="Arial" charset="0"/>
                    <a:cs typeface="Arial" charset="0"/>
                  </a:rPr>
                  <a:t>FSP, SSF, BC/DC, DSF</a:t>
                </a:r>
              </a:p>
              <a:p>
                <a:pPr algn="ctr" fontAlgn="base">
                  <a:spcBef>
                    <a:spcPct val="0"/>
                  </a:spcBef>
                  <a:spcAft>
                    <a:spcPct val="0"/>
                  </a:spcAft>
                  <a:defRPr/>
                </a:pPr>
                <a:r>
                  <a:rPr lang="en-US" sz="900" b="1" kern="0" dirty="0">
                    <a:solidFill>
                      <a:srgbClr val="002060"/>
                    </a:solidFill>
                    <a:latin typeface="Arial" charset="0"/>
                    <a:cs typeface="Arial" charset="0"/>
                  </a:rPr>
                  <a:t>(2009-2014)</a:t>
                </a:r>
              </a:p>
            </p:txBody>
          </p:sp>
          <p:grpSp>
            <p:nvGrpSpPr>
              <p:cNvPr id="26" name="Group 25"/>
              <p:cNvGrpSpPr/>
              <p:nvPr/>
            </p:nvGrpSpPr>
            <p:grpSpPr>
              <a:xfrm>
                <a:off x="4001316" y="5661248"/>
                <a:ext cx="1161900" cy="1026485"/>
                <a:chOff x="4001316" y="5661248"/>
                <a:chExt cx="1161900" cy="1026485"/>
              </a:xfrm>
            </p:grpSpPr>
            <p:grpSp>
              <p:nvGrpSpPr>
                <p:cNvPr id="27" name="Group 26"/>
                <p:cNvGrpSpPr/>
                <p:nvPr/>
              </p:nvGrpSpPr>
              <p:grpSpPr>
                <a:xfrm>
                  <a:off x="4001316" y="5661248"/>
                  <a:ext cx="922015" cy="1026485"/>
                  <a:chOff x="285750" y="3960488"/>
                  <a:chExt cx="1086081" cy="1106936"/>
                </a:xfrm>
              </p:grpSpPr>
              <p:pic>
                <p:nvPicPr>
                  <p:cNvPr id="29" name="Picture 21"/>
                  <p:cNvPicPr>
                    <a:picLocks noChangeAspect="1" noChangeArrowheads="1"/>
                  </p:cNvPicPr>
                  <p:nvPr/>
                </p:nvPicPr>
                <p:blipFill>
                  <a:blip r:embed="rId19" cstate="print"/>
                  <a:srcRect/>
                  <a:stretch>
                    <a:fillRect/>
                  </a:stretch>
                </p:blipFill>
                <p:spPr bwMode="auto">
                  <a:xfrm rot="20817713">
                    <a:off x="285750" y="3960488"/>
                    <a:ext cx="735016" cy="1030754"/>
                  </a:xfrm>
                  <a:prstGeom prst="rect">
                    <a:avLst/>
                  </a:prstGeom>
                  <a:noFill/>
                  <a:ln w="9525">
                    <a:noFill/>
                    <a:miter lim="800000"/>
                    <a:headEnd/>
                    <a:tailEnd/>
                  </a:ln>
                </p:spPr>
              </p:pic>
              <p:pic>
                <p:nvPicPr>
                  <p:cNvPr id="30" name="Picture 22"/>
                  <p:cNvPicPr>
                    <a:picLocks noChangeAspect="1" noChangeArrowheads="1"/>
                  </p:cNvPicPr>
                  <p:nvPr/>
                </p:nvPicPr>
                <p:blipFill>
                  <a:blip r:embed="rId20" cstate="print"/>
                  <a:srcRect/>
                  <a:stretch>
                    <a:fillRect/>
                  </a:stretch>
                </p:blipFill>
                <p:spPr bwMode="auto">
                  <a:xfrm rot="1630414">
                    <a:off x="786028" y="4059684"/>
                    <a:ext cx="585803" cy="830407"/>
                  </a:xfrm>
                  <a:prstGeom prst="rect">
                    <a:avLst/>
                  </a:prstGeom>
                  <a:noFill/>
                  <a:ln w="9525">
                    <a:noFill/>
                    <a:miter lim="800000"/>
                    <a:headEnd/>
                    <a:tailEnd/>
                  </a:ln>
                </p:spPr>
              </p:pic>
              <p:pic>
                <p:nvPicPr>
                  <p:cNvPr id="31" name="Picture 22"/>
                  <p:cNvPicPr>
                    <a:picLocks noChangeAspect="1" noChangeArrowheads="1"/>
                  </p:cNvPicPr>
                  <p:nvPr/>
                </p:nvPicPr>
                <p:blipFill>
                  <a:blip r:embed="rId20" cstate="print"/>
                  <a:srcRect/>
                  <a:stretch>
                    <a:fillRect/>
                  </a:stretch>
                </p:blipFill>
                <p:spPr bwMode="auto">
                  <a:xfrm rot="1630414">
                    <a:off x="480818" y="4237017"/>
                    <a:ext cx="585803" cy="830407"/>
                  </a:xfrm>
                  <a:prstGeom prst="rect">
                    <a:avLst/>
                  </a:prstGeom>
                  <a:noFill/>
                  <a:ln w="9525">
                    <a:noFill/>
                    <a:miter lim="800000"/>
                    <a:headEnd/>
                    <a:tailEnd/>
                  </a:ln>
                </p:spPr>
              </p:pic>
            </p:grpSp>
            <p:pic>
              <p:nvPicPr>
                <p:cNvPr id="28" name="Picture 2" descr="http://www.fao.org/documents/contents/42d15218-de5e-479b-8a3e-785aa0015b7e_200.t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1615159">
                  <a:off x="4584374" y="5858501"/>
                  <a:ext cx="578842" cy="821955"/>
                </a:xfrm>
                <a:prstGeom prst="rect">
                  <a:avLst/>
                </a:prstGeom>
                <a:noFill/>
                <a:extLst>
                  <a:ext uri="{909E8E84-426E-40DD-AFC4-6F175D3DCCD1}">
                    <a14:hiddenFill xmlns:a14="http://schemas.microsoft.com/office/drawing/2010/main">
                      <a:solidFill>
                        <a:srgbClr val="FFFFFF"/>
                      </a:solidFill>
                    </a14:hiddenFill>
                  </a:ext>
                </a:extLst>
              </p:spPr>
            </p:pic>
          </p:grpSp>
        </p:grpSp>
        <p:cxnSp>
          <p:nvCxnSpPr>
            <p:cNvPr id="21" name="Straight Connector 20"/>
            <p:cNvCxnSpPr>
              <a:endCxn id="57" idx="0"/>
            </p:cNvCxnSpPr>
            <p:nvPr/>
          </p:nvCxnSpPr>
          <p:spPr>
            <a:xfrm>
              <a:off x="1574960" y="2314990"/>
              <a:ext cx="63005" cy="610900"/>
            </a:xfrm>
            <a:prstGeom prst="line">
              <a:avLst/>
            </a:prstGeom>
            <a:noFill/>
            <a:ln w="28575" cap="flat" cmpd="sng" algn="ctr">
              <a:solidFill>
                <a:srgbClr val="0F6FC6">
                  <a:shade val="50000"/>
                  <a:satMod val="103000"/>
                </a:srgbClr>
              </a:solidFill>
              <a:prstDash val="solid"/>
            </a:ln>
            <a:effectLst/>
          </p:spPr>
        </p:cxnSp>
        <p:cxnSp>
          <p:nvCxnSpPr>
            <p:cNvPr id="22" name="Straight Connector 21"/>
            <p:cNvCxnSpPr/>
            <p:nvPr/>
          </p:nvCxnSpPr>
          <p:spPr>
            <a:xfrm flipH="1">
              <a:off x="4464506" y="3649721"/>
              <a:ext cx="2910" cy="1315359"/>
            </a:xfrm>
            <a:prstGeom prst="line">
              <a:avLst/>
            </a:prstGeom>
            <a:noFill/>
            <a:ln w="28575" cap="flat" cmpd="sng" algn="ctr">
              <a:solidFill>
                <a:srgbClr val="0F6FC6">
                  <a:shade val="50000"/>
                  <a:satMod val="103000"/>
                </a:srgbClr>
              </a:solidFill>
              <a:prstDash val="solid"/>
            </a:ln>
            <a:effectLst/>
          </p:spPr>
        </p:cxnSp>
        <p:cxnSp>
          <p:nvCxnSpPr>
            <p:cNvPr id="23" name="Straight Connector 22"/>
            <p:cNvCxnSpPr>
              <a:endCxn id="41" idx="0"/>
            </p:cNvCxnSpPr>
            <p:nvPr/>
          </p:nvCxnSpPr>
          <p:spPr>
            <a:xfrm flipH="1">
              <a:off x="2076032" y="3680369"/>
              <a:ext cx="1820880" cy="1198775"/>
            </a:xfrm>
            <a:prstGeom prst="line">
              <a:avLst/>
            </a:prstGeom>
            <a:noFill/>
            <a:ln w="28575" cap="flat" cmpd="sng" algn="ctr">
              <a:solidFill>
                <a:srgbClr val="0F6FC6">
                  <a:shade val="50000"/>
                  <a:satMod val="103000"/>
                </a:srgbClr>
              </a:solidFill>
              <a:prstDash val="solid"/>
            </a:ln>
            <a:effectLst/>
          </p:spPr>
        </p:cxnSp>
        <p:cxnSp>
          <p:nvCxnSpPr>
            <p:cNvPr id="24" name="Straight Connector 23"/>
            <p:cNvCxnSpPr>
              <a:endCxn id="37" idx="0"/>
            </p:cNvCxnSpPr>
            <p:nvPr/>
          </p:nvCxnSpPr>
          <p:spPr>
            <a:xfrm>
              <a:off x="5071724" y="3679473"/>
              <a:ext cx="2090073" cy="1212189"/>
            </a:xfrm>
            <a:prstGeom prst="line">
              <a:avLst/>
            </a:prstGeom>
            <a:noFill/>
            <a:ln w="28575" cap="flat" cmpd="sng" algn="ctr">
              <a:solidFill>
                <a:srgbClr val="0F6FC6">
                  <a:shade val="50000"/>
                  <a:satMod val="103000"/>
                </a:srgbClr>
              </a:solidFill>
              <a:prstDash val="solid"/>
            </a:ln>
            <a:effectLst/>
          </p:spPr>
        </p:cxnSp>
      </p:grpSp>
    </p:spTree>
    <p:extLst>
      <p:ext uri="{BB962C8B-B14F-4D97-AF65-F5344CB8AC3E}">
        <p14:creationId xmlns:p14="http://schemas.microsoft.com/office/powerpoint/2010/main" val="1033768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1483" y="1058551"/>
            <a:ext cx="7133343" cy="738048"/>
          </a:xfrm>
        </p:spPr>
        <p:txBody>
          <a:bodyPr>
            <a:noAutofit/>
          </a:bodyPr>
          <a:lstStyle/>
          <a:p>
            <a:r>
              <a:rPr lang="fr-FR" sz="2200" b="1" dirty="0">
                <a:solidFill>
                  <a:srgbClr val="002060"/>
                </a:solidFill>
                <a:latin typeface="Arial" charset="0"/>
                <a:ea typeface="Arial" charset="0"/>
                <a:cs typeface="Arial" charset="0"/>
              </a:rPr>
              <a:t>Major instruments and Processes: Fisheries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11</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84407"/>
            <a:ext cx="420987" cy="450476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51483" y="2063834"/>
            <a:ext cx="3721264" cy="37253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atin typeface="Arial" charset="0"/>
                <a:ea typeface="Arial" charset="0"/>
                <a:cs typeface="Arial" charset="0"/>
              </a:rPr>
              <a:t>Binding</a:t>
            </a:r>
            <a:endParaRPr lang="en-US" b="1" u="sng" dirty="0">
              <a:latin typeface="Arial" charset="0"/>
              <a:ea typeface="Arial" charset="0"/>
              <a:cs typeface="Arial" charset="0"/>
            </a:endParaRPr>
          </a:p>
          <a:p>
            <a:pPr algn="ctr"/>
            <a:endParaRPr lang="en-US" dirty="0">
              <a:latin typeface="Arial" charset="0"/>
              <a:ea typeface="Arial" charset="0"/>
              <a:cs typeface="Arial" charset="0"/>
            </a:endParaRPr>
          </a:p>
          <a:p>
            <a:pPr marL="285750" indent="-285750" algn="ctr">
              <a:buFontTx/>
              <a:buChar char="-"/>
            </a:pPr>
            <a:r>
              <a:rPr lang="en-US" dirty="0">
                <a:latin typeface="Arial" charset="0"/>
                <a:ea typeface="Arial" charset="0"/>
                <a:cs typeface="Arial" charset="0"/>
              </a:rPr>
              <a:t>UNCLOS</a:t>
            </a:r>
          </a:p>
          <a:p>
            <a:pPr marL="285750" indent="-285750" algn="ctr">
              <a:buFontTx/>
              <a:buChar char="-"/>
            </a:pPr>
            <a:r>
              <a:rPr lang="en-US" dirty="0">
                <a:latin typeface="Arial" charset="0"/>
                <a:ea typeface="Arial" charset="0"/>
                <a:cs typeface="Arial" charset="0"/>
              </a:rPr>
              <a:t>UNFSA</a:t>
            </a:r>
          </a:p>
          <a:p>
            <a:pPr marL="285750" indent="-285750" algn="ctr">
              <a:buFontTx/>
              <a:buChar char="-"/>
            </a:pPr>
            <a:r>
              <a:rPr lang="en-US" dirty="0">
                <a:latin typeface="Arial" charset="0"/>
                <a:ea typeface="Arial" charset="0"/>
                <a:cs typeface="Arial" charset="0"/>
              </a:rPr>
              <a:t>Compliance Agreement</a:t>
            </a:r>
          </a:p>
          <a:p>
            <a:pPr marL="285750" indent="-285750" algn="ctr">
              <a:buFontTx/>
              <a:buChar char="-"/>
            </a:pPr>
            <a:r>
              <a:rPr lang="en-US" dirty="0">
                <a:latin typeface="Arial" charset="0"/>
                <a:ea typeface="Arial" charset="0"/>
                <a:cs typeface="Arial" charset="0"/>
              </a:rPr>
              <a:t>Port State Measures Agreement</a:t>
            </a:r>
          </a:p>
          <a:p>
            <a:pPr marL="285750" indent="-285750" algn="ctr">
              <a:buFontTx/>
              <a:buChar char="-"/>
            </a:pPr>
            <a:r>
              <a:rPr lang="en-US" dirty="0">
                <a:latin typeface="Arial" charset="0"/>
                <a:ea typeface="Arial" charset="0"/>
                <a:cs typeface="Arial" charset="0"/>
              </a:rPr>
              <a:t>CBD</a:t>
            </a:r>
          </a:p>
          <a:p>
            <a:pPr marL="285750" indent="-285750" algn="ctr">
              <a:buFontTx/>
              <a:buChar char="-"/>
            </a:pPr>
            <a:r>
              <a:rPr lang="en-US" dirty="0">
                <a:latin typeface="Arial" charset="0"/>
                <a:ea typeface="Arial" charset="0"/>
                <a:cs typeface="Arial" charset="0"/>
              </a:rPr>
              <a:t>CITES</a:t>
            </a:r>
          </a:p>
        </p:txBody>
      </p:sp>
      <p:sp>
        <p:nvSpPr>
          <p:cNvPr id="12" name="Rectangle 11"/>
          <p:cNvSpPr/>
          <p:nvPr/>
        </p:nvSpPr>
        <p:spPr>
          <a:xfrm>
            <a:off x="4646605" y="2063833"/>
            <a:ext cx="3894666" cy="3725334"/>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atin typeface="Arial" charset="0"/>
                <a:ea typeface="Arial" charset="0"/>
                <a:cs typeface="Arial" charset="0"/>
              </a:rPr>
              <a:t>Non-Binding</a:t>
            </a:r>
            <a:endParaRPr lang="en-US" b="1" u="sng" dirty="0">
              <a:latin typeface="Arial" charset="0"/>
              <a:ea typeface="Arial" charset="0"/>
              <a:cs typeface="Arial" charset="0"/>
            </a:endParaRPr>
          </a:p>
          <a:p>
            <a:pPr algn="ctr"/>
            <a:endParaRPr lang="en-US" dirty="0">
              <a:latin typeface="Arial" charset="0"/>
              <a:ea typeface="Arial" charset="0"/>
              <a:cs typeface="Arial" charset="0"/>
            </a:endParaRPr>
          </a:p>
          <a:p>
            <a:pPr marL="285750" indent="-285750" algn="ctr">
              <a:buFontTx/>
              <a:buChar char="-"/>
            </a:pPr>
            <a:r>
              <a:rPr lang="en-US" dirty="0">
                <a:latin typeface="Arial" charset="0"/>
                <a:ea typeface="Arial" charset="0"/>
                <a:cs typeface="Arial" charset="0"/>
              </a:rPr>
              <a:t>UNGA resolutions</a:t>
            </a:r>
          </a:p>
          <a:p>
            <a:pPr marL="285750" indent="-285750" algn="ctr">
              <a:buFontTx/>
              <a:buChar char="-"/>
            </a:pPr>
            <a:r>
              <a:rPr lang="en-US" dirty="0">
                <a:latin typeface="Arial" charset="0"/>
                <a:ea typeface="Arial" charset="0"/>
                <a:cs typeface="Arial" charset="0"/>
              </a:rPr>
              <a:t>Code of Conduct</a:t>
            </a:r>
          </a:p>
          <a:p>
            <a:pPr marL="285750" indent="-285750" algn="ctr">
              <a:buFontTx/>
              <a:buChar char="-"/>
            </a:pPr>
            <a:r>
              <a:rPr lang="en-US" dirty="0">
                <a:latin typeface="Arial" charset="0"/>
                <a:ea typeface="Arial" charset="0"/>
                <a:cs typeface="Arial" charset="0"/>
              </a:rPr>
              <a:t>IPOAs</a:t>
            </a:r>
          </a:p>
          <a:p>
            <a:pPr marL="285750" indent="-285750" algn="ctr">
              <a:buFontTx/>
              <a:buChar char="-"/>
            </a:pPr>
            <a:r>
              <a:rPr lang="en-US" dirty="0">
                <a:latin typeface="Arial" charset="0"/>
                <a:ea typeface="Arial" charset="0"/>
                <a:cs typeface="Arial" charset="0"/>
              </a:rPr>
              <a:t>Guidelines on Flag state performance</a:t>
            </a:r>
          </a:p>
          <a:p>
            <a:pPr marL="285750" indent="-285750" algn="ctr">
              <a:buFontTx/>
              <a:buChar char="-"/>
            </a:pPr>
            <a:r>
              <a:rPr lang="en-US" dirty="0">
                <a:latin typeface="Arial" charset="0"/>
                <a:ea typeface="Arial" charset="0"/>
                <a:cs typeface="Arial" charset="0"/>
              </a:rPr>
              <a:t>Deep-sea Guidelines</a:t>
            </a:r>
          </a:p>
          <a:p>
            <a:pPr marL="285750" indent="-285750" algn="ctr">
              <a:buFontTx/>
              <a:buChar char="-"/>
            </a:pPr>
            <a:r>
              <a:rPr lang="en-US" dirty="0">
                <a:latin typeface="Arial" charset="0"/>
                <a:ea typeface="Arial" charset="0"/>
                <a:cs typeface="Arial" charset="0"/>
              </a:rPr>
              <a:t>Bycatch Guidelines</a:t>
            </a:r>
          </a:p>
        </p:txBody>
      </p:sp>
    </p:spTree>
    <p:extLst>
      <p:ext uri="{BB962C8B-B14F-4D97-AF65-F5344CB8AC3E}">
        <p14:creationId xmlns:p14="http://schemas.microsoft.com/office/powerpoint/2010/main" val="1469858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958505" y="1104393"/>
            <a:ext cx="3721264" cy="738048"/>
          </a:xfrm>
        </p:spPr>
        <p:txBody>
          <a:bodyPr>
            <a:noAutofit/>
          </a:bodyPr>
          <a:lstStyle/>
          <a:p>
            <a:r>
              <a:rPr lang="fr-FR" sz="2200" b="1" dirty="0">
                <a:solidFill>
                  <a:srgbClr val="002060"/>
                </a:solidFill>
                <a:latin typeface="Arial" charset="0"/>
                <a:ea typeface="Arial" charset="0"/>
                <a:cs typeface="Arial" charset="0"/>
              </a:rPr>
              <a:t>Binding Legal Instruments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12</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84407"/>
            <a:ext cx="420987"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62465" y="2371027"/>
            <a:ext cx="3721264" cy="6624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charset="0"/>
                <a:ea typeface="Arial" charset="0"/>
                <a:cs typeface="Arial" charset="0"/>
              </a:rPr>
              <a:t>UNCLOS</a:t>
            </a:r>
            <a:endParaRPr lang="en-US" b="1" dirty="0">
              <a:latin typeface="Arial" charset="0"/>
              <a:ea typeface="Arial" charset="0"/>
              <a:cs typeface="Arial" charset="0"/>
            </a:endParaRPr>
          </a:p>
        </p:txBody>
      </p:sp>
      <p:sp>
        <p:nvSpPr>
          <p:cNvPr id="12" name="Rectangle 11"/>
          <p:cNvSpPr/>
          <p:nvPr/>
        </p:nvSpPr>
        <p:spPr>
          <a:xfrm>
            <a:off x="958505" y="3438838"/>
            <a:ext cx="5706467" cy="2123658"/>
          </a:xfrm>
          <a:prstGeom prst="rect">
            <a:avLst/>
          </a:prstGeom>
        </p:spPr>
        <p:txBody>
          <a:bodyPr wrap="square">
            <a:spAutoFit/>
          </a:bodyPr>
          <a:lstStyle/>
          <a:p>
            <a:pPr marL="342900" indent="-342900">
              <a:buFontTx/>
              <a:buChar char="-"/>
            </a:pPr>
            <a:r>
              <a:rPr lang="en-US" sz="2200" dirty="0">
                <a:latin typeface="Arial" charset="0"/>
                <a:ea typeface="Arial" charset="0"/>
                <a:cs typeface="Arial" charset="0"/>
              </a:rPr>
              <a:t>The 1995 United Nations Fish Stock Agreement</a:t>
            </a:r>
          </a:p>
          <a:p>
            <a:pPr marL="342900" indent="-342900">
              <a:buFontTx/>
              <a:buChar char="-"/>
            </a:pPr>
            <a:r>
              <a:rPr lang="en-US" sz="2200" dirty="0">
                <a:latin typeface="Arial" charset="0"/>
                <a:ea typeface="Arial" charset="0"/>
                <a:cs typeface="Arial" charset="0"/>
              </a:rPr>
              <a:t>The 1993 FAO Compliance Agreement</a:t>
            </a:r>
          </a:p>
          <a:p>
            <a:pPr marL="342900" indent="-342900">
              <a:buFontTx/>
              <a:buChar char="-"/>
            </a:pPr>
            <a:r>
              <a:rPr lang="en-US" sz="2200" dirty="0">
                <a:latin typeface="Arial" charset="0"/>
                <a:ea typeface="Arial" charset="0"/>
                <a:cs typeface="Arial" charset="0"/>
              </a:rPr>
              <a:t>2009 FAO Agreement on Port State Measures</a:t>
            </a:r>
          </a:p>
          <a:p>
            <a:pPr marL="342900" indent="-342900">
              <a:buFontTx/>
              <a:buChar char="-"/>
            </a:pPr>
            <a:r>
              <a:rPr lang="en-US" sz="2200" dirty="0">
                <a:latin typeface="Arial" charset="0"/>
                <a:ea typeface="Arial" charset="0"/>
                <a:cs typeface="Arial" charset="0"/>
              </a:rPr>
              <a:t>CBD, CITES, CMS </a:t>
            </a:r>
            <a:r>
              <a:rPr lang="mr-IN" sz="2200" dirty="0">
                <a:latin typeface="Arial" charset="0"/>
                <a:ea typeface="Arial" charset="0"/>
                <a:cs typeface="Arial" charset="0"/>
              </a:rPr>
              <a:t>…</a:t>
            </a:r>
            <a:endParaRPr lang="en-US" sz="2200" dirty="0">
              <a:latin typeface="Arial" charset="0"/>
              <a:ea typeface="Arial" charset="0"/>
              <a:cs typeface="Arial" charset="0"/>
            </a:endParaRPr>
          </a:p>
        </p:txBody>
      </p:sp>
      <p:pic>
        <p:nvPicPr>
          <p:cNvPr id="14" name="Picture 8"/>
          <p:cNvPicPr>
            <a:picLocks noChangeAspect="1" noChangeArrowheads="1"/>
          </p:cNvPicPr>
          <p:nvPr/>
        </p:nvPicPr>
        <p:blipFill>
          <a:blip r:embed="rId4" cstate="print"/>
          <a:srcRect/>
          <a:stretch>
            <a:fillRect/>
          </a:stretch>
        </p:blipFill>
        <p:spPr bwMode="auto">
          <a:xfrm>
            <a:off x="6652172" y="823515"/>
            <a:ext cx="1452960" cy="1878729"/>
          </a:xfrm>
          <a:prstGeom prst="rect">
            <a:avLst/>
          </a:prstGeom>
          <a:noFill/>
          <a:ln w="9525">
            <a:noFill/>
            <a:miter lim="800000"/>
            <a:headEnd/>
            <a:tailEnd/>
          </a:ln>
          <a:effectLst/>
        </p:spPr>
      </p:pic>
      <p:pic>
        <p:nvPicPr>
          <p:cNvPr id="15" name="Picture 10"/>
          <p:cNvPicPr>
            <a:picLocks noChangeAspect="1" noChangeArrowheads="1"/>
          </p:cNvPicPr>
          <p:nvPr/>
        </p:nvPicPr>
        <p:blipFill>
          <a:blip r:embed="rId5" cstate="print"/>
          <a:srcRect/>
          <a:stretch>
            <a:fillRect/>
          </a:stretch>
        </p:blipFill>
        <p:spPr bwMode="auto">
          <a:xfrm>
            <a:off x="6664972" y="2748445"/>
            <a:ext cx="1440160" cy="1860297"/>
          </a:xfrm>
          <a:prstGeom prst="rect">
            <a:avLst/>
          </a:prstGeom>
          <a:noFill/>
          <a:ln w="9525">
            <a:noFill/>
            <a:miter lim="800000"/>
            <a:headEnd/>
            <a:tailEnd/>
          </a:ln>
          <a:effectLst/>
        </p:spPr>
      </p:pic>
      <p:pic>
        <p:nvPicPr>
          <p:cNvPr id="16" name="Picture 9"/>
          <p:cNvPicPr>
            <a:picLocks noChangeAspect="1" noChangeArrowheads="1"/>
          </p:cNvPicPr>
          <p:nvPr/>
        </p:nvPicPr>
        <p:blipFill>
          <a:blip r:embed="rId6" cstate="print"/>
          <a:srcRect/>
          <a:stretch>
            <a:fillRect/>
          </a:stretch>
        </p:blipFill>
        <p:spPr bwMode="auto">
          <a:xfrm>
            <a:off x="6664972" y="4641666"/>
            <a:ext cx="1440160" cy="1944216"/>
          </a:xfrm>
          <a:prstGeom prst="rect">
            <a:avLst/>
          </a:prstGeom>
          <a:noFill/>
          <a:ln w="9525">
            <a:noFill/>
            <a:miter lim="800000"/>
            <a:headEnd/>
            <a:tailEnd/>
          </a:ln>
          <a:effectLst/>
        </p:spPr>
      </p:pic>
    </p:spTree>
    <p:extLst>
      <p:ext uri="{BB962C8B-B14F-4D97-AF65-F5344CB8AC3E}">
        <p14:creationId xmlns:p14="http://schemas.microsoft.com/office/powerpoint/2010/main" val="1732309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58550" y="735460"/>
            <a:ext cx="7133343" cy="738048"/>
          </a:xfrm>
        </p:spPr>
        <p:txBody>
          <a:bodyPr>
            <a:noAutofit/>
          </a:bodyPr>
          <a:lstStyle/>
          <a:p>
            <a:r>
              <a:rPr lang="fr-FR" sz="2200" b="1" dirty="0">
                <a:solidFill>
                  <a:srgbClr val="002060"/>
                </a:solidFill>
                <a:latin typeface="Arial" charset="0"/>
                <a:ea typeface="Arial" charset="0"/>
                <a:cs typeface="Arial" charset="0"/>
              </a:rPr>
              <a:t>Non-binding instruments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13</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1" name="Text Box 10"/>
          <p:cNvSpPr txBox="1">
            <a:spLocks noChangeArrowheads="1"/>
          </p:cNvSpPr>
          <p:nvPr/>
        </p:nvSpPr>
        <p:spPr bwMode="auto">
          <a:xfrm>
            <a:off x="1230384" y="1454407"/>
            <a:ext cx="5326489" cy="338508"/>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none" lIns="91392" tIns="45697" rIns="91392" bIns="45697">
            <a:spAutoFit/>
          </a:bodyPr>
          <a:lstStyle/>
          <a:p>
            <a:pPr fontAlgn="base">
              <a:spcBef>
                <a:spcPct val="0"/>
              </a:spcBef>
              <a:spcAft>
                <a:spcPct val="0"/>
              </a:spcAft>
              <a:defRPr/>
            </a:pPr>
            <a:r>
              <a:rPr lang="en-US" sz="1600" dirty="0">
                <a:solidFill>
                  <a:srgbClr val="FFFFFF"/>
                </a:solidFill>
                <a:latin typeface="Arial" charset="0"/>
                <a:ea typeface="Arial" charset="0"/>
                <a:cs typeface="Arial" charset="0"/>
              </a:rPr>
              <a:t>CODE OF CONDUCT FOR RESPONSIBLE FISHERIES</a:t>
            </a:r>
            <a:endParaRPr lang="en-GB" sz="1600" dirty="0">
              <a:solidFill>
                <a:srgbClr val="FFFFFF"/>
              </a:solidFill>
              <a:latin typeface="Arial" charset="0"/>
              <a:ea typeface="Arial" charset="0"/>
              <a:cs typeface="Arial" charset="0"/>
            </a:endParaRPr>
          </a:p>
        </p:txBody>
      </p:sp>
      <p:sp>
        <p:nvSpPr>
          <p:cNvPr id="12" name="Text Box 11"/>
          <p:cNvSpPr txBox="1">
            <a:spLocks noChangeArrowheads="1"/>
          </p:cNvSpPr>
          <p:nvPr/>
        </p:nvSpPr>
        <p:spPr bwMode="auto">
          <a:xfrm>
            <a:off x="939797" y="2460635"/>
            <a:ext cx="2706688" cy="654981"/>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International Plan’s of Action IPOAs</a:t>
            </a:r>
            <a:endParaRPr lang="en-GB" dirty="0">
              <a:solidFill>
                <a:srgbClr val="FFFFFF"/>
              </a:solidFill>
              <a:latin typeface="Arial" charset="0"/>
              <a:ea typeface="Arial" charset="0"/>
              <a:cs typeface="Arial" charset="0"/>
            </a:endParaRPr>
          </a:p>
        </p:txBody>
      </p:sp>
      <p:sp>
        <p:nvSpPr>
          <p:cNvPr id="14" name="Text Box 12"/>
          <p:cNvSpPr txBox="1">
            <a:spLocks noChangeArrowheads="1"/>
          </p:cNvSpPr>
          <p:nvPr/>
        </p:nvSpPr>
        <p:spPr bwMode="auto">
          <a:xfrm>
            <a:off x="175744" y="4602694"/>
            <a:ext cx="1111139" cy="37365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Seabirds</a:t>
            </a:r>
            <a:endParaRPr lang="en-GB" dirty="0">
              <a:solidFill>
                <a:srgbClr val="FFFFFF"/>
              </a:solidFill>
              <a:latin typeface="Arial" charset="0"/>
              <a:ea typeface="Arial" charset="0"/>
              <a:cs typeface="Arial" charset="0"/>
            </a:endParaRPr>
          </a:p>
        </p:txBody>
      </p:sp>
      <p:sp>
        <p:nvSpPr>
          <p:cNvPr id="15" name="Text Box 13"/>
          <p:cNvSpPr txBox="1">
            <a:spLocks noChangeArrowheads="1"/>
          </p:cNvSpPr>
          <p:nvPr/>
        </p:nvSpPr>
        <p:spPr bwMode="auto">
          <a:xfrm>
            <a:off x="1433408" y="4593505"/>
            <a:ext cx="915022" cy="37365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Sharks</a:t>
            </a:r>
            <a:endParaRPr lang="en-GB" dirty="0">
              <a:solidFill>
                <a:srgbClr val="FFFFFF"/>
              </a:solidFill>
              <a:latin typeface="Arial" charset="0"/>
              <a:ea typeface="Arial" charset="0"/>
              <a:cs typeface="Arial" charset="0"/>
            </a:endParaRPr>
          </a:p>
        </p:txBody>
      </p:sp>
      <p:sp>
        <p:nvSpPr>
          <p:cNvPr id="16" name="Text Box 14"/>
          <p:cNvSpPr txBox="1">
            <a:spLocks noChangeArrowheads="1"/>
          </p:cNvSpPr>
          <p:nvPr/>
        </p:nvSpPr>
        <p:spPr bwMode="auto">
          <a:xfrm>
            <a:off x="3711784" y="4593505"/>
            <a:ext cx="1579562" cy="37365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IUU Fishing</a:t>
            </a:r>
            <a:endParaRPr lang="en-GB" dirty="0">
              <a:solidFill>
                <a:srgbClr val="FFFFFF"/>
              </a:solidFill>
              <a:latin typeface="Arial" charset="0"/>
              <a:ea typeface="Arial" charset="0"/>
              <a:cs typeface="Arial" charset="0"/>
            </a:endParaRPr>
          </a:p>
        </p:txBody>
      </p:sp>
      <p:cxnSp>
        <p:nvCxnSpPr>
          <p:cNvPr id="17" name="AutoShape 16"/>
          <p:cNvCxnSpPr>
            <a:cxnSpLocks noChangeShapeType="1"/>
          </p:cNvCxnSpPr>
          <p:nvPr/>
        </p:nvCxnSpPr>
        <p:spPr bwMode="auto">
          <a:xfrm rot="5400000" flipH="1" flipV="1">
            <a:off x="777149" y="3103641"/>
            <a:ext cx="1504017" cy="1527969"/>
          </a:xfrm>
          <a:prstGeom prst="bentConnector3">
            <a:avLst>
              <a:gd name="adj1" fmla="val 50000"/>
            </a:avLst>
          </a:prstGeom>
          <a:noFill/>
          <a:ln w="28575">
            <a:solidFill>
              <a:srgbClr val="FF9900"/>
            </a:solidFill>
            <a:miter lim="800000"/>
            <a:headEnd/>
            <a:tailEnd/>
          </a:ln>
        </p:spPr>
      </p:cxnSp>
      <p:cxnSp>
        <p:nvCxnSpPr>
          <p:cNvPr id="18" name="AutoShape 17"/>
          <p:cNvCxnSpPr>
            <a:cxnSpLocks noChangeShapeType="1"/>
          </p:cNvCxnSpPr>
          <p:nvPr/>
        </p:nvCxnSpPr>
        <p:spPr bwMode="auto">
          <a:xfrm rot="16200000" flipV="1">
            <a:off x="2658407" y="2750346"/>
            <a:ext cx="1477894" cy="2208424"/>
          </a:xfrm>
          <a:prstGeom prst="bentConnector3">
            <a:avLst>
              <a:gd name="adj1" fmla="val 50000"/>
            </a:avLst>
          </a:prstGeom>
          <a:noFill/>
          <a:ln w="28575">
            <a:solidFill>
              <a:srgbClr val="FF9900"/>
            </a:solidFill>
            <a:miter lim="800000"/>
            <a:headEnd/>
            <a:tailEnd/>
          </a:ln>
        </p:spPr>
      </p:cxnSp>
      <p:cxnSp>
        <p:nvCxnSpPr>
          <p:cNvPr id="19" name="AutoShape 18"/>
          <p:cNvCxnSpPr>
            <a:cxnSpLocks noChangeShapeType="1"/>
          </p:cNvCxnSpPr>
          <p:nvPr/>
        </p:nvCxnSpPr>
        <p:spPr bwMode="auto">
          <a:xfrm rot="5400000" flipH="1" flipV="1">
            <a:off x="1353083" y="3653447"/>
            <a:ext cx="1477894" cy="402223"/>
          </a:xfrm>
          <a:prstGeom prst="bentConnector3">
            <a:avLst>
              <a:gd name="adj1" fmla="val 50000"/>
            </a:avLst>
          </a:prstGeom>
          <a:noFill/>
          <a:ln w="28575">
            <a:solidFill>
              <a:srgbClr val="FF9900"/>
            </a:solidFill>
            <a:miter lim="800000"/>
            <a:headEnd/>
            <a:tailEnd/>
          </a:ln>
        </p:spPr>
      </p:cxnSp>
      <p:cxnSp>
        <p:nvCxnSpPr>
          <p:cNvPr id="20" name="AutoShape 19"/>
          <p:cNvCxnSpPr>
            <a:cxnSpLocks noChangeShapeType="1"/>
          </p:cNvCxnSpPr>
          <p:nvPr/>
        </p:nvCxnSpPr>
        <p:spPr bwMode="auto">
          <a:xfrm rot="5400000" flipH="1" flipV="1">
            <a:off x="5686380" y="2517649"/>
            <a:ext cx="405045" cy="8930"/>
          </a:xfrm>
          <a:prstGeom prst="bentConnector3">
            <a:avLst>
              <a:gd name="adj1" fmla="val 12405"/>
            </a:avLst>
          </a:prstGeom>
          <a:noFill/>
          <a:ln w="28575">
            <a:solidFill>
              <a:srgbClr val="FF9900"/>
            </a:solidFill>
            <a:miter lim="800000"/>
            <a:headEnd/>
            <a:tailEnd/>
          </a:ln>
        </p:spPr>
      </p:cxnSp>
      <p:cxnSp>
        <p:nvCxnSpPr>
          <p:cNvPr id="21" name="AutoShape 20"/>
          <p:cNvCxnSpPr>
            <a:cxnSpLocks noChangeShapeType="1"/>
          </p:cNvCxnSpPr>
          <p:nvPr/>
        </p:nvCxnSpPr>
        <p:spPr bwMode="auto">
          <a:xfrm rot="5400000" flipH="1" flipV="1">
            <a:off x="3039631" y="1081571"/>
            <a:ext cx="632570" cy="2125548"/>
          </a:xfrm>
          <a:prstGeom prst="bentConnector3">
            <a:avLst>
              <a:gd name="adj1" fmla="val 50000"/>
            </a:avLst>
          </a:prstGeom>
          <a:noFill/>
          <a:ln w="28575">
            <a:solidFill>
              <a:srgbClr val="FF9900"/>
            </a:solidFill>
            <a:miter lim="800000"/>
            <a:headEnd/>
            <a:tailEnd/>
          </a:ln>
        </p:spPr>
      </p:cxnSp>
      <p:sp>
        <p:nvSpPr>
          <p:cNvPr id="22" name="Text Box 21"/>
          <p:cNvSpPr txBox="1">
            <a:spLocks noChangeArrowheads="1"/>
          </p:cNvSpPr>
          <p:nvPr/>
        </p:nvSpPr>
        <p:spPr bwMode="auto">
          <a:xfrm>
            <a:off x="6452599" y="2780938"/>
            <a:ext cx="2304255" cy="654943"/>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FAO International</a:t>
            </a:r>
          </a:p>
          <a:p>
            <a:pPr fontAlgn="base">
              <a:spcBef>
                <a:spcPct val="0"/>
              </a:spcBef>
              <a:spcAft>
                <a:spcPct val="0"/>
              </a:spcAft>
              <a:defRPr/>
            </a:pPr>
            <a:r>
              <a:rPr lang="en-US" dirty="0">
                <a:solidFill>
                  <a:srgbClr val="FFFFFF"/>
                </a:solidFill>
                <a:latin typeface="Arial" charset="0"/>
                <a:ea typeface="Arial" charset="0"/>
                <a:cs typeface="Arial" charset="0"/>
              </a:rPr>
              <a:t>Guidelines</a:t>
            </a:r>
            <a:endParaRPr lang="en-GB" dirty="0">
              <a:solidFill>
                <a:srgbClr val="FFFFFF"/>
              </a:solidFill>
              <a:latin typeface="Arial" charset="0"/>
              <a:ea typeface="Arial" charset="0"/>
              <a:cs typeface="Arial" charset="0"/>
            </a:endParaRPr>
          </a:p>
        </p:txBody>
      </p:sp>
      <p:sp>
        <p:nvSpPr>
          <p:cNvPr id="23" name="Text Box 22"/>
          <p:cNvSpPr txBox="1">
            <a:spLocks noChangeArrowheads="1"/>
          </p:cNvSpPr>
          <p:nvPr/>
        </p:nvSpPr>
        <p:spPr bwMode="auto">
          <a:xfrm>
            <a:off x="2496650" y="4593505"/>
            <a:ext cx="1097613" cy="37365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Capacity</a:t>
            </a:r>
            <a:endParaRPr lang="en-GB" dirty="0">
              <a:solidFill>
                <a:srgbClr val="FFFFFF"/>
              </a:solidFill>
              <a:latin typeface="Arial" charset="0"/>
              <a:ea typeface="Arial" charset="0"/>
              <a:cs typeface="Arial" charset="0"/>
            </a:endParaRPr>
          </a:p>
        </p:txBody>
      </p:sp>
      <p:cxnSp>
        <p:nvCxnSpPr>
          <p:cNvPr id="24" name="AutoShape 23"/>
          <p:cNvCxnSpPr>
            <a:cxnSpLocks noChangeShapeType="1"/>
          </p:cNvCxnSpPr>
          <p:nvPr/>
        </p:nvCxnSpPr>
        <p:spPr bwMode="auto">
          <a:xfrm rot="16200000" flipV="1">
            <a:off x="5535273" y="711484"/>
            <a:ext cx="952877" cy="3186032"/>
          </a:xfrm>
          <a:prstGeom prst="bentConnector3">
            <a:avLst>
              <a:gd name="adj1" fmla="val 50000"/>
            </a:avLst>
          </a:prstGeom>
          <a:noFill/>
          <a:ln w="28575">
            <a:solidFill>
              <a:srgbClr val="FF9900"/>
            </a:solidFill>
            <a:miter lim="800000"/>
            <a:headEnd/>
            <a:tailEnd/>
          </a:ln>
        </p:spPr>
      </p:cxnSp>
      <p:cxnSp>
        <p:nvCxnSpPr>
          <p:cNvPr id="25" name="AutoShape 24"/>
          <p:cNvCxnSpPr>
            <a:cxnSpLocks noChangeShapeType="1"/>
          </p:cNvCxnSpPr>
          <p:nvPr/>
        </p:nvCxnSpPr>
        <p:spPr bwMode="auto">
          <a:xfrm rot="16200000" flipV="1">
            <a:off x="1930353" y="3478405"/>
            <a:ext cx="1477894" cy="752315"/>
          </a:xfrm>
          <a:prstGeom prst="bentConnector3">
            <a:avLst>
              <a:gd name="adj1" fmla="val 50000"/>
            </a:avLst>
          </a:prstGeom>
          <a:noFill/>
          <a:ln w="28575">
            <a:solidFill>
              <a:srgbClr val="FF9900"/>
            </a:solidFill>
            <a:miter lim="800000"/>
            <a:headEnd/>
            <a:tailEnd/>
          </a:ln>
        </p:spPr>
      </p:cxnSp>
      <p:cxnSp>
        <p:nvCxnSpPr>
          <p:cNvPr id="26" name="AutoShape 30"/>
          <p:cNvCxnSpPr>
            <a:cxnSpLocks noChangeShapeType="1"/>
          </p:cNvCxnSpPr>
          <p:nvPr/>
        </p:nvCxnSpPr>
        <p:spPr bwMode="auto">
          <a:xfrm rot="16200000" flipV="1">
            <a:off x="7383140" y="3657467"/>
            <a:ext cx="853850" cy="410678"/>
          </a:xfrm>
          <a:prstGeom prst="bentConnector3">
            <a:avLst>
              <a:gd name="adj1" fmla="val 50000"/>
            </a:avLst>
          </a:prstGeom>
          <a:noFill/>
          <a:ln w="28575">
            <a:solidFill>
              <a:srgbClr val="FF9900"/>
            </a:solidFill>
            <a:miter lim="800000"/>
            <a:headEnd/>
            <a:tailEnd/>
          </a:ln>
        </p:spPr>
      </p:cxnSp>
      <p:pic>
        <p:nvPicPr>
          <p:cNvPr id="27" name="Picture 31"/>
          <p:cNvPicPr>
            <a:picLocks noChangeAspect="1" noChangeArrowheads="1"/>
          </p:cNvPicPr>
          <p:nvPr/>
        </p:nvPicPr>
        <p:blipFill>
          <a:blip r:embed="rId4" cstate="print"/>
          <a:srcRect/>
          <a:stretch>
            <a:fillRect/>
          </a:stretch>
        </p:blipFill>
        <p:spPr bwMode="auto">
          <a:xfrm rot="1145284">
            <a:off x="7354338" y="961326"/>
            <a:ext cx="1002577" cy="1430179"/>
          </a:xfrm>
          <a:prstGeom prst="rect">
            <a:avLst/>
          </a:prstGeom>
          <a:noFill/>
          <a:ln w="28575">
            <a:noFill/>
            <a:miter lim="800000"/>
            <a:headEnd/>
            <a:tailEnd/>
          </a:ln>
        </p:spPr>
      </p:pic>
      <p:cxnSp>
        <p:nvCxnSpPr>
          <p:cNvPr id="28" name="AutoShape 30"/>
          <p:cNvCxnSpPr>
            <a:cxnSpLocks noChangeShapeType="1"/>
          </p:cNvCxnSpPr>
          <p:nvPr/>
        </p:nvCxnSpPr>
        <p:spPr bwMode="auto">
          <a:xfrm rot="16200000" flipV="1">
            <a:off x="5399472" y="3766542"/>
            <a:ext cx="1512167" cy="432047"/>
          </a:xfrm>
          <a:prstGeom prst="bentConnector3">
            <a:avLst>
              <a:gd name="adj1" fmla="val -1469"/>
            </a:avLst>
          </a:prstGeom>
          <a:noFill/>
          <a:ln w="28575">
            <a:solidFill>
              <a:srgbClr val="FF9900"/>
            </a:solidFill>
            <a:miter lim="800000"/>
            <a:headEnd/>
            <a:tailEnd/>
          </a:ln>
        </p:spPr>
      </p:cxnSp>
      <p:pic>
        <p:nvPicPr>
          <p:cNvPr id="29" name="Picture 9"/>
          <p:cNvPicPr>
            <a:picLocks noGrp="1" noChangeAspect="1" noChangeArrowheads="1"/>
          </p:cNvPicPr>
          <p:nvPr>
            <p:ph sz="half" idx="4294967295"/>
          </p:nvPr>
        </p:nvPicPr>
        <p:blipFill>
          <a:blip r:embed="rId5" cstate="print"/>
          <a:srcRect/>
          <a:stretch>
            <a:fillRect/>
          </a:stretch>
        </p:blipFill>
        <p:spPr>
          <a:xfrm>
            <a:off x="7660973" y="3834045"/>
            <a:ext cx="1080368" cy="1492040"/>
          </a:xfrm>
          <a:prstGeom prst="rect">
            <a:avLst/>
          </a:prstGeom>
          <a:noFill/>
          <a:ln/>
        </p:spPr>
      </p:pic>
      <p:sp>
        <p:nvSpPr>
          <p:cNvPr id="30" name="Text Box 15"/>
          <p:cNvSpPr txBox="1">
            <a:spLocks noChangeArrowheads="1"/>
          </p:cNvSpPr>
          <p:nvPr/>
        </p:nvSpPr>
        <p:spPr bwMode="auto">
          <a:xfrm>
            <a:off x="4148333" y="2780938"/>
            <a:ext cx="2232248" cy="654981"/>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lIns="91392" tIns="45697" rIns="91392" bIns="45697">
            <a:spAutoFit/>
          </a:bodyPr>
          <a:lstStyle/>
          <a:p>
            <a:pPr fontAlgn="base">
              <a:spcBef>
                <a:spcPct val="0"/>
              </a:spcBef>
              <a:spcAft>
                <a:spcPct val="0"/>
              </a:spcAft>
              <a:defRPr/>
            </a:pPr>
            <a:r>
              <a:rPr lang="en-US" dirty="0">
                <a:solidFill>
                  <a:srgbClr val="FFFFFF"/>
                </a:solidFill>
                <a:latin typeface="Arial" charset="0"/>
                <a:ea typeface="Arial" charset="0"/>
                <a:cs typeface="Arial" charset="0"/>
              </a:rPr>
              <a:t>FAO Technical Guidelines</a:t>
            </a:r>
            <a:endParaRPr lang="en-GB" dirty="0">
              <a:solidFill>
                <a:srgbClr val="FFFFFF"/>
              </a:solidFill>
              <a:latin typeface="Arial" charset="0"/>
              <a:ea typeface="Arial" charset="0"/>
              <a:cs typeface="Arial" charset="0"/>
            </a:endParaRPr>
          </a:p>
        </p:txBody>
      </p:sp>
      <p:pic>
        <p:nvPicPr>
          <p:cNvPr id="31" name="Picture 13"/>
          <p:cNvPicPr>
            <a:picLocks noChangeAspect="1" noChangeArrowheads="1"/>
          </p:cNvPicPr>
          <p:nvPr/>
        </p:nvPicPr>
        <p:blipFill>
          <a:blip r:embed="rId6"/>
          <a:srcRect/>
          <a:stretch>
            <a:fillRect/>
          </a:stretch>
        </p:blipFill>
        <p:spPr bwMode="auto">
          <a:xfrm>
            <a:off x="7761565" y="4390982"/>
            <a:ext cx="1109663" cy="1612900"/>
          </a:xfrm>
          <a:prstGeom prst="rect">
            <a:avLst/>
          </a:prstGeom>
          <a:noFill/>
          <a:ln w="12700">
            <a:solidFill>
              <a:schemeClr val="tx1"/>
            </a:solidFill>
            <a:miter lim="800000"/>
            <a:headEnd/>
            <a:tailEnd/>
          </a:ln>
        </p:spPr>
      </p:pic>
      <p:pic>
        <p:nvPicPr>
          <p:cNvPr id="32" name="Picture 7"/>
          <p:cNvPicPr>
            <a:picLocks noChangeAspect="1" noChangeArrowheads="1"/>
          </p:cNvPicPr>
          <p:nvPr/>
        </p:nvPicPr>
        <p:blipFill>
          <a:blip r:embed="rId7" cstate="print"/>
          <a:srcRect/>
          <a:stretch>
            <a:fillRect/>
          </a:stretch>
        </p:blipFill>
        <p:spPr bwMode="auto">
          <a:xfrm>
            <a:off x="5888902" y="3935306"/>
            <a:ext cx="1092663" cy="1625269"/>
          </a:xfrm>
          <a:prstGeom prst="rect">
            <a:avLst/>
          </a:prstGeom>
          <a:noFill/>
          <a:ln w="9525">
            <a:noFill/>
            <a:miter lim="800000"/>
            <a:headEnd/>
            <a:tailEnd/>
          </a:ln>
        </p:spPr>
      </p:pic>
      <p:pic>
        <p:nvPicPr>
          <p:cNvPr id="33" name="Picture 3"/>
          <p:cNvPicPr>
            <a:picLocks noChangeAspect="1" noChangeArrowheads="1"/>
          </p:cNvPicPr>
          <p:nvPr/>
        </p:nvPicPr>
        <p:blipFill>
          <a:blip r:embed="rId8" cstate="print"/>
          <a:srcRect/>
          <a:stretch>
            <a:fillRect/>
          </a:stretch>
        </p:blipFill>
        <p:spPr bwMode="auto">
          <a:xfrm>
            <a:off x="6091425" y="4897288"/>
            <a:ext cx="1063243" cy="14986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Rectangle 33"/>
          <p:cNvSpPr/>
          <p:nvPr/>
        </p:nvSpPr>
        <p:spPr>
          <a:xfrm>
            <a:off x="-91019" y="5826446"/>
            <a:ext cx="5878996" cy="836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it-IT" sz="2000" b="1" dirty="0">
                <a:solidFill>
                  <a:srgbClr val="002060"/>
                </a:solidFill>
                <a:latin typeface="Arial" charset="0"/>
                <a:ea typeface="Arial" charset="0"/>
                <a:cs typeface="Arial" charset="0"/>
              </a:rPr>
              <a:t>UNGA </a:t>
            </a:r>
            <a:r>
              <a:rPr lang="it-IT" sz="2000" b="1" dirty="0" err="1">
                <a:solidFill>
                  <a:srgbClr val="002060"/>
                </a:solidFill>
                <a:latin typeface="Arial" charset="0"/>
                <a:ea typeface="Arial" charset="0"/>
                <a:cs typeface="Arial" charset="0"/>
              </a:rPr>
              <a:t>resolutions</a:t>
            </a:r>
            <a:r>
              <a:rPr lang="it-IT" sz="2000" b="1" dirty="0">
                <a:solidFill>
                  <a:srgbClr val="002060"/>
                </a:solidFill>
                <a:latin typeface="Arial" charset="0"/>
                <a:ea typeface="Arial" charset="0"/>
                <a:cs typeface="Arial" charset="0"/>
              </a:rPr>
              <a:t>, CBD </a:t>
            </a:r>
            <a:r>
              <a:rPr lang="it-IT" sz="2000" b="1" dirty="0" err="1">
                <a:solidFill>
                  <a:srgbClr val="002060"/>
                </a:solidFill>
                <a:latin typeface="Arial" charset="0"/>
                <a:ea typeface="Arial" charset="0"/>
                <a:cs typeface="Arial" charset="0"/>
              </a:rPr>
              <a:t>guidelines</a:t>
            </a:r>
            <a:r>
              <a:rPr lang="it-IT" sz="2000" b="1" dirty="0">
                <a:solidFill>
                  <a:srgbClr val="002060"/>
                </a:solidFill>
                <a:latin typeface="Arial" charset="0"/>
                <a:ea typeface="Arial" charset="0"/>
                <a:cs typeface="Arial" charset="0"/>
              </a:rPr>
              <a:t>, etc.</a:t>
            </a:r>
            <a:endParaRPr lang="en-GB" sz="2000" b="1" dirty="0">
              <a:solidFill>
                <a:srgbClr val="002060"/>
              </a:solidFill>
              <a:latin typeface="Arial" charset="0"/>
              <a:ea typeface="Arial" charset="0"/>
              <a:cs typeface="Arial" charset="0"/>
            </a:endParaRPr>
          </a:p>
        </p:txBody>
      </p:sp>
      <p:sp>
        <p:nvSpPr>
          <p:cNvPr id="35" name="Rectangle 34"/>
          <p:cNvSpPr/>
          <p:nvPr/>
        </p:nvSpPr>
        <p:spPr>
          <a:xfrm>
            <a:off x="182056" y="926495"/>
            <a:ext cx="420987" cy="12317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45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24" y="44624"/>
            <a:ext cx="8373689" cy="736648"/>
          </a:xfrm>
        </p:spPr>
        <p:txBody>
          <a:bodyPr>
            <a:normAutofit fontScale="90000"/>
          </a:bodyPr>
          <a:lstStyle/>
          <a:p>
            <a:pPr algn="ctr"/>
            <a:r>
              <a:rPr lang="en-US" sz="2400" b="1" dirty="0">
                <a:solidFill>
                  <a:schemeClr val="accent1">
                    <a:lumMod val="75000"/>
                  </a:schemeClr>
                </a:solidFill>
              </a:rPr>
              <a:t>Origin and role of regional fisheries bodies and management organizations  (RFBs &amp; RFMOs)</a:t>
            </a:r>
            <a:endParaRPr lang="en-GB" sz="2400" b="1" dirty="0">
              <a:solidFill>
                <a:schemeClr val="accent1">
                  <a:lumMod val="75000"/>
                </a:schemeClr>
              </a:solidFill>
            </a:endParaRPr>
          </a:p>
        </p:txBody>
      </p:sp>
      <p:sp>
        <p:nvSpPr>
          <p:cNvPr id="3" name="Content Placeholder 2"/>
          <p:cNvSpPr>
            <a:spLocks noGrp="1"/>
          </p:cNvSpPr>
          <p:nvPr>
            <p:ph idx="1"/>
          </p:nvPr>
        </p:nvSpPr>
        <p:spPr>
          <a:xfrm>
            <a:off x="457200" y="1104105"/>
            <a:ext cx="8229600" cy="5073429"/>
          </a:xfrm>
        </p:spPr>
        <p:txBody>
          <a:bodyPr/>
          <a:lstStyle/>
          <a:p>
            <a:pPr marL="0" lvl="0" indent="0">
              <a:buNone/>
            </a:pPr>
            <a:r>
              <a:rPr lang="en-GB" sz="2000" b="1" dirty="0">
                <a:solidFill>
                  <a:schemeClr val="accent1">
                    <a:lumMod val="75000"/>
                  </a:schemeClr>
                </a:solidFill>
                <a:latin typeface="+mn-lt"/>
                <a:cs typeface="Times New Roman" panose="02020603050405020304" pitchFamily="18" charset="0"/>
              </a:rPr>
              <a:t>According to International Law:</a:t>
            </a:r>
          </a:p>
          <a:p>
            <a:pPr marL="0" lvl="0" indent="0">
              <a:buNone/>
            </a:pPr>
            <a:r>
              <a:rPr lang="en-GB" sz="2400" dirty="0">
                <a:solidFill>
                  <a:schemeClr val="accent1">
                    <a:lumMod val="75000"/>
                  </a:schemeClr>
                </a:solidFill>
                <a:latin typeface="+mn-lt"/>
                <a:cs typeface="Times New Roman" panose="02020603050405020304" pitchFamily="18" charset="0"/>
              </a:rPr>
              <a:t>State’s</a:t>
            </a:r>
            <a:r>
              <a:rPr lang="en-GB" sz="2400" b="1" dirty="0">
                <a:solidFill>
                  <a:schemeClr val="accent1">
                    <a:lumMod val="75000"/>
                  </a:schemeClr>
                </a:solidFill>
                <a:latin typeface="+mn-lt"/>
                <a:cs typeface="Times New Roman" panose="02020603050405020304" pitchFamily="18" charset="0"/>
              </a:rPr>
              <a:t> freedom</a:t>
            </a:r>
            <a:r>
              <a:rPr lang="en-GB" sz="2400" dirty="0">
                <a:solidFill>
                  <a:schemeClr val="accent1">
                    <a:lumMod val="75000"/>
                  </a:schemeClr>
                </a:solidFill>
                <a:latin typeface="+mn-lt"/>
                <a:cs typeface="Times New Roman" panose="02020603050405020304" pitchFamily="18" charset="0"/>
              </a:rPr>
              <a:t> to sail fishing vessels flying their flag on the high seas is </a:t>
            </a:r>
            <a:r>
              <a:rPr lang="en-GB" sz="2400" i="1" dirty="0">
                <a:solidFill>
                  <a:schemeClr val="accent1">
                    <a:lumMod val="75000"/>
                  </a:schemeClr>
                </a:solidFill>
                <a:latin typeface="+mn-lt"/>
                <a:cs typeface="Times New Roman" panose="02020603050405020304" pitchFamily="18" charset="0"/>
              </a:rPr>
              <a:t>limited</a:t>
            </a:r>
            <a:r>
              <a:rPr lang="en-GB" sz="2400" dirty="0">
                <a:solidFill>
                  <a:schemeClr val="accent1">
                    <a:lumMod val="75000"/>
                  </a:schemeClr>
                </a:solidFill>
                <a:latin typeface="+mn-lt"/>
                <a:cs typeface="Times New Roman" panose="02020603050405020304" pitchFamily="18" charset="0"/>
              </a:rPr>
              <a:t> to some conditions:</a:t>
            </a:r>
          </a:p>
          <a:p>
            <a:pPr marL="0" indent="0" algn="ctr">
              <a:buNone/>
            </a:pPr>
            <a:endParaRPr lang="en-US" sz="2400" dirty="0">
              <a:solidFill>
                <a:schemeClr val="accent1">
                  <a:lumMod val="75000"/>
                </a:schemeClr>
              </a:solidFill>
              <a:latin typeface="+mn-lt"/>
              <a:cs typeface="Times New Roman" panose="02020603050405020304" pitchFamily="18" charset="0"/>
            </a:endParaRPr>
          </a:p>
          <a:p>
            <a:pPr marL="0" indent="0" algn="ctr">
              <a:buNone/>
            </a:pPr>
            <a:r>
              <a:rPr lang="en-GB" sz="2000" dirty="0">
                <a:solidFill>
                  <a:schemeClr val="accent1">
                    <a:lumMod val="75000"/>
                  </a:schemeClr>
                </a:solidFill>
                <a:latin typeface="+mn-lt"/>
                <a:cs typeface="Times New Roman" panose="02020603050405020304" pitchFamily="18" charset="0"/>
              </a:rPr>
              <a:t>Flag States have </a:t>
            </a:r>
            <a:r>
              <a:rPr lang="en-GB" sz="2000" b="1" dirty="0">
                <a:solidFill>
                  <a:schemeClr val="accent1">
                    <a:lumMod val="75000"/>
                  </a:schemeClr>
                </a:solidFill>
                <a:latin typeface="+mn-lt"/>
                <a:cs typeface="Times New Roman" panose="02020603050405020304" pitchFamily="18" charset="0"/>
              </a:rPr>
              <a:t>primary responsibility for controlling </a:t>
            </a:r>
            <a:r>
              <a:rPr lang="en-GB" sz="2000" dirty="0">
                <a:solidFill>
                  <a:schemeClr val="accent1">
                    <a:lumMod val="75000"/>
                  </a:schemeClr>
                </a:solidFill>
                <a:latin typeface="+mn-lt"/>
                <a:cs typeface="Times New Roman" panose="02020603050405020304" pitchFamily="18" charset="0"/>
              </a:rPr>
              <a:t>the fishing activities of their vessels both within their EEZs and on the high seas</a:t>
            </a:r>
          </a:p>
          <a:p>
            <a:pPr marL="0" lvl="0" indent="0" algn="ctr">
              <a:buNone/>
            </a:pPr>
            <a:r>
              <a:rPr lang="en-GB" sz="2000" dirty="0">
                <a:solidFill>
                  <a:schemeClr val="accent1">
                    <a:lumMod val="75000"/>
                  </a:schemeClr>
                </a:solidFill>
                <a:latin typeface="+mn-lt"/>
                <a:cs typeface="Times New Roman" panose="02020603050405020304" pitchFamily="18" charset="0"/>
              </a:rPr>
              <a:t>Flag and coastal States have the </a:t>
            </a:r>
            <a:r>
              <a:rPr lang="en-GB" sz="2000" b="1" dirty="0">
                <a:solidFill>
                  <a:schemeClr val="accent1">
                    <a:lumMod val="75000"/>
                  </a:schemeClr>
                </a:solidFill>
                <a:latin typeface="+mn-lt"/>
                <a:cs typeface="Times New Roman" panose="02020603050405020304" pitchFamily="18" charset="0"/>
              </a:rPr>
              <a:t>duty to cooperate</a:t>
            </a:r>
            <a:r>
              <a:rPr lang="en-GB" sz="2000" dirty="0">
                <a:solidFill>
                  <a:schemeClr val="accent1">
                    <a:lumMod val="75000"/>
                  </a:schemeClr>
                </a:solidFill>
                <a:latin typeface="+mn-lt"/>
                <a:cs typeface="Times New Roman" panose="02020603050405020304" pitchFamily="18" charset="0"/>
              </a:rPr>
              <a:t> so as to ensure fisheries sustainability and stocks conservation</a:t>
            </a:r>
          </a:p>
          <a:p>
            <a:pPr marL="0" lvl="0" indent="0" algn="ctr">
              <a:buNone/>
            </a:pPr>
            <a:endParaRPr lang="en-GB" sz="2400" dirty="0">
              <a:solidFill>
                <a:schemeClr val="accent1">
                  <a:lumMod val="75000"/>
                </a:schemeClr>
              </a:solidFill>
              <a:latin typeface="+mn-lt"/>
              <a:cs typeface="Times New Roman" panose="02020603050405020304" pitchFamily="18" charset="0"/>
            </a:endParaRPr>
          </a:p>
          <a:p>
            <a:pPr marL="0" lvl="0" indent="0" algn="ctr">
              <a:buNone/>
            </a:pPr>
            <a:endParaRPr lang="en-GB" sz="2000" dirty="0">
              <a:solidFill>
                <a:schemeClr val="accent1">
                  <a:lumMod val="75000"/>
                </a:schemeClr>
              </a:solidFill>
              <a:latin typeface="Times New Roman" panose="02020603050405020304" pitchFamily="18" charset="0"/>
              <a:cs typeface="Times New Roman" panose="02020603050405020304" pitchFamily="18" charset="0"/>
            </a:endParaRPr>
          </a:p>
          <a:p>
            <a:pPr marL="0" lvl="0" indent="0" algn="ctr">
              <a:buNone/>
            </a:pPr>
            <a:endParaRPr lang="en-GB" sz="2000" dirty="0">
              <a:solidFill>
                <a:schemeClr val="accent1">
                  <a:lumMod val="75000"/>
                </a:schemeClr>
              </a:solidFill>
              <a:latin typeface="Times New Roman" panose="02020603050405020304" pitchFamily="18" charset="0"/>
              <a:cs typeface="Times New Roman" panose="02020603050405020304" pitchFamily="18" charset="0"/>
            </a:endParaRPr>
          </a:p>
          <a:p>
            <a:pPr marL="0" lvl="0" indent="0" algn="ctr">
              <a:buNone/>
            </a:pPr>
            <a:endParaRPr lang="en-GB" sz="2000" dirty="0">
              <a:solidFill>
                <a:schemeClr val="accent1">
                  <a:lumMod val="75000"/>
                </a:schemeClr>
              </a:solidFill>
              <a:latin typeface="Times New Roman" panose="02020603050405020304" pitchFamily="18" charset="0"/>
              <a:cs typeface="Times New Roman" panose="02020603050405020304" pitchFamily="18" charset="0"/>
            </a:endParaRPr>
          </a:p>
          <a:p>
            <a:pPr marL="0" lvl="0" indent="0" algn="ctr">
              <a:buNone/>
            </a:pPr>
            <a:r>
              <a:rPr lang="en-GB" sz="2000" dirty="0">
                <a:solidFill>
                  <a:schemeClr val="accent1">
                    <a:lumMod val="75000"/>
                  </a:schemeClr>
                </a:solidFill>
                <a:latin typeface="Times New Roman" panose="02020603050405020304" pitchFamily="18" charset="0"/>
                <a:cs typeface="Times New Roman" panose="02020603050405020304" pitchFamily="18" charset="0"/>
              </a:rPr>
              <a:t>UNCLOS invites States to </a:t>
            </a:r>
            <a:r>
              <a:rPr lang="en-GB" sz="2000" b="1" dirty="0">
                <a:solidFill>
                  <a:schemeClr val="accent1">
                    <a:lumMod val="75000"/>
                  </a:schemeClr>
                </a:solidFill>
                <a:latin typeface="Times New Roman" panose="02020603050405020304" pitchFamily="18" charset="0"/>
                <a:cs typeface="Times New Roman" panose="02020603050405020304" pitchFamily="18" charset="0"/>
              </a:rPr>
              <a:t>create</a:t>
            </a:r>
            <a:r>
              <a:rPr lang="en-GB" sz="2000" dirty="0">
                <a:solidFill>
                  <a:schemeClr val="accent1">
                    <a:lumMod val="75000"/>
                  </a:schemeClr>
                </a:solidFill>
                <a:latin typeface="Times New Roman" panose="02020603050405020304" pitchFamily="18" charset="0"/>
                <a:cs typeface="Times New Roman" panose="02020603050405020304" pitchFamily="18" charset="0"/>
              </a:rPr>
              <a:t> such organizations where they do not exist</a:t>
            </a:r>
            <a:endParaRPr lang="en-US" sz="2000" dirty="0">
              <a:solidFill>
                <a:schemeClr val="accent1">
                  <a:lumMod val="75000"/>
                </a:schemeClr>
              </a:solidFill>
              <a:latin typeface="Times New Roman" panose="02020603050405020304" pitchFamily="18" charset="0"/>
              <a:cs typeface="Times New Roman" panose="02020603050405020304" pitchFamily="18" charset="0"/>
            </a:endParaRPr>
          </a:p>
          <a:p>
            <a:pPr marL="0" indent="0">
              <a:buNone/>
            </a:pPr>
            <a:endParaRPr lang="en-US" dirty="0"/>
          </a:p>
        </p:txBody>
      </p:sp>
      <p:sp>
        <p:nvSpPr>
          <p:cNvPr id="8" name="Down Arrow 7"/>
          <p:cNvSpPr/>
          <p:nvPr/>
        </p:nvSpPr>
        <p:spPr>
          <a:xfrm>
            <a:off x="4573429" y="2291613"/>
            <a:ext cx="484632" cy="356905"/>
          </a:xfrm>
          <a:prstGeom prst="downArrow">
            <a:avLst/>
          </a:prstGeom>
          <a:solidFill>
            <a:srgbClr val="7DD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Down Arrow 8"/>
          <p:cNvSpPr/>
          <p:nvPr/>
        </p:nvSpPr>
        <p:spPr>
          <a:xfrm>
            <a:off x="4613176" y="4135360"/>
            <a:ext cx="484632" cy="360040"/>
          </a:xfrm>
          <a:prstGeom prst="downArrow">
            <a:avLst/>
          </a:prstGeom>
          <a:solidFill>
            <a:srgbClr val="7DD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39552" y="4559124"/>
            <a:ext cx="8147248" cy="914400"/>
          </a:xfrm>
          <a:prstGeom prst="rect">
            <a:avLst/>
          </a:prstGeom>
          <a:solidFill>
            <a:schemeClr val="accent1">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4F81BD">
                    <a:lumMod val="75000"/>
                  </a:srgbClr>
                </a:solidFill>
                <a:cs typeface="Times New Roman" panose="02020603050405020304" pitchFamily="18" charset="0"/>
              </a:rPr>
              <a:t>The main mechanism for organizing this cooperative management is through international bodies such as RFMOs</a:t>
            </a:r>
            <a:endParaRPr lang="en-US" sz="2000" dirty="0">
              <a:solidFill>
                <a:prstClr val="white"/>
              </a:solidFill>
            </a:endParaRPr>
          </a:p>
        </p:txBody>
      </p:sp>
      <p:sp>
        <p:nvSpPr>
          <p:cNvPr id="11" name="Date Placeholder 8"/>
          <p:cNvSpPr>
            <a:spLocks noGrp="1"/>
          </p:cNvSpPr>
          <p:nvPr>
            <p:ph type="dt" sz="quarter" idx="12"/>
          </p:nvPr>
        </p:nvSpPr>
        <p:spPr bwMode="auto">
          <a:xfrm>
            <a:off x="889248" y="6448251"/>
            <a:ext cx="24586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Font typeface="Arial" panose="020B0604020202020204" pitchFamily="34" charset="0"/>
              <a:buChar char="•"/>
              <a:defRPr sz="2100">
                <a:solidFill>
                  <a:schemeClr val="tx1"/>
                </a:solidFill>
                <a:latin typeface="Adobe Fangsong Std R" pitchFamily="18" charset="-128"/>
                <a:ea typeface="Adobe Fangsong Std R" pitchFamily="18" charset="-128"/>
              </a:defRPr>
            </a:lvl1pPr>
            <a:lvl2pPr marL="557213" indent="-214313" algn="l">
              <a:spcBef>
                <a:spcPct val="20000"/>
              </a:spcBef>
              <a:buFont typeface="Arial" panose="020B0604020202020204" pitchFamily="34" charset="0"/>
              <a:buChar char="–"/>
              <a:defRPr sz="1800">
                <a:solidFill>
                  <a:schemeClr val="tx1"/>
                </a:solidFill>
                <a:latin typeface="Adobe Fangsong Std R" pitchFamily="18" charset="-128"/>
                <a:ea typeface="Adobe Fangsong Std R" pitchFamily="18" charset="-128"/>
              </a:defRPr>
            </a:lvl2pPr>
            <a:lvl3pPr marL="857250" indent="-171450" algn="l">
              <a:spcBef>
                <a:spcPct val="20000"/>
              </a:spcBef>
              <a:buFont typeface="Arial" panose="020B0604020202020204" pitchFamily="34" charset="0"/>
              <a:buChar char="•"/>
              <a:defRPr sz="1500">
                <a:solidFill>
                  <a:schemeClr val="tx1"/>
                </a:solidFill>
                <a:latin typeface="Adobe Fangsong Std R" pitchFamily="18" charset="-128"/>
                <a:ea typeface="Adobe Fangsong Std R" pitchFamily="18" charset="-128"/>
              </a:defRPr>
            </a:lvl3pPr>
            <a:lvl4pPr marL="1200150" indent="-171450" algn="l">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1543050" indent="-171450" algn="l">
              <a:spcBef>
                <a:spcPct val="20000"/>
              </a:spcBef>
              <a:buFont typeface="Arial" panose="020B0604020202020204" pitchFamily="34" charset="0"/>
              <a:buChar char="»"/>
              <a:defRPr sz="1200">
                <a:solidFill>
                  <a:schemeClr val="tx1"/>
                </a:solidFill>
                <a:latin typeface="Adobe Fangsong Std R" pitchFamily="18" charset="-128"/>
                <a:ea typeface="Adobe Fangsong Std R" pitchFamily="18" charset="-128"/>
              </a:defRPr>
            </a:lvl5pPr>
            <a:lvl6pPr marL="1885950" indent="-171450" eaLnBrk="0" fontAlgn="base" hangingPunct="0">
              <a:spcBef>
                <a:spcPct val="20000"/>
              </a:spcBef>
              <a:spcAft>
                <a:spcPct val="0"/>
              </a:spcAft>
              <a:buFont typeface="Arial" panose="020B0604020202020204" pitchFamily="34" charset="0"/>
              <a:buChar char="»"/>
              <a:defRPr sz="1200">
                <a:solidFill>
                  <a:schemeClr val="tx1"/>
                </a:solidFill>
                <a:latin typeface="Adobe Fangsong Std R" pitchFamily="18" charset="-128"/>
                <a:ea typeface="Adobe Fangsong Std R" pitchFamily="18" charset="-128"/>
              </a:defRPr>
            </a:lvl6pPr>
            <a:lvl7pPr marL="2228850" indent="-171450" eaLnBrk="0" fontAlgn="base" hangingPunct="0">
              <a:spcBef>
                <a:spcPct val="20000"/>
              </a:spcBef>
              <a:spcAft>
                <a:spcPct val="0"/>
              </a:spcAft>
              <a:buFont typeface="Arial" panose="020B0604020202020204" pitchFamily="34" charset="0"/>
              <a:buChar char="»"/>
              <a:defRPr sz="1200">
                <a:solidFill>
                  <a:schemeClr val="tx1"/>
                </a:solidFill>
                <a:latin typeface="Adobe Fangsong Std R" pitchFamily="18" charset="-128"/>
                <a:ea typeface="Adobe Fangsong Std R" pitchFamily="18" charset="-128"/>
              </a:defRPr>
            </a:lvl7pPr>
            <a:lvl8pPr marL="2571750" indent="-171450" eaLnBrk="0" fontAlgn="base" hangingPunct="0">
              <a:spcBef>
                <a:spcPct val="20000"/>
              </a:spcBef>
              <a:spcAft>
                <a:spcPct val="0"/>
              </a:spcAft>
              <a:buFont typeface="Arial" panose="020B0604020202020204" pitchFamily="34" charset="0"/>
              <a:buChar char="»"/>
              <a:defRPr sz="1200">
                <a:solidFill>
                  <a:schemeClr val="tx1"/>
                </a:solidFill>
                <a:latin typeface="Adobe Fangsong Std R" pitchFamily="18" charset="-128"/>
                <a:ea typeface="Adobe Fangsong Std R" pitchFamily="18" charset="-128"/>
              </a:defRPr>
            </a:lvl8pPr>
            <a:lvl9pPr marL="2914650" indent="-171450" eaLnBrk="0" fontAlgn="base" hangingPunct="0">
              <a:spcBef>
                <a:spcPct val="20000"/>
              </a:spcBef>
              <a:spcAft>
                <a:spcPct val="0"/>
              </a:spcAft>
              <a:buFont typeface="Arial" panose="020B0604020202020204" pitchFamily="34" charset="0"/>
              <a:buChar char="»"/>
              <a:defRPr sz="1200">
                <a:solidFill>
                  <a:schemeClr val="tx1"/>
                </a:solidFill>
                <a:latin typeface="Adobe Fangsong Std R" pitchFamily="18" charset="-128"/>
                <a:ea typeface="Adobe Fangsong Std R" pitchFamily="18" charset="-128"/>
              </a:defRPr>
            </a:lvl9pPr>
          </a:lstStyle>
          <a:p>
            <a:pPr algn="ctr" eaLnBrk="1" hangingPunct="1">
              <a:spcBef>
                <a:spcPct val="0"/>
              </a:spcBef>
              <a:buFontTx/>
              <a:buNone/>
            </a:pPr>
            <a:r>
              <a:rPr lang="en-US" altLang="en-US" sz="900" dirty="0">
                <a:solidFill>
                  <a:srgbClr val="002060"/>
                </a:solidFill>
                <a:latin typeface="Calibri" panose="020F0502020204030204" pitchFamily="34" charset="0"/>
              </a:rPr>
              <a:t>Busan, Republic of Korea, 25 October 2016 </a:t>
            </a:r>
            <a:endParaRPr lang="it-IT" altLang="en-US" sz="900" dirty="0">
              <a:solidFill>
                <a:srgbClr val="002060"/>
              </a:solidFill>
              <a:latin typeface="Calibri" panose="020F0502020204030204" pitchFamily="34" charset="0"/>
            </a:endParaRPr>
          </a:p>
        </p:txBody>
      </p:sp>
      <p:sp>
        <p:nvSpPr>
          <p:cNvPr id="12" name="Rectangle 11"/>
          <p:cNvSpPr/>
          <p:nvPr/>
        </p:nvSpPr>
        <p:spPr>
          <a:xfrm>
            <a:off x="3260390" y="6510536"/>
            <a:ext cx="5500224" cy="230832"/>
          </a:xfrm>
          <a:prstGeom prst="rect">
            <a:avLst/>
          </a:prstGeom>
        </p:spPr>
        <p:txBody>
          <a:bodyPr wrap="none">
            <a:spAutoFit/>
          </a:bodyPr>
          <a:lstStyle/>
          <a:p>
            <a:pPr algn="ctr">
              <a:spcBef>
                <a:spcPct val="0"/>
              </a:spcBef>
            </a:pPr>
            <a:r>
              <a:rPr lang="en-US" altLang="en-US" sz="900" b="1" dirty="0">
                <a:solidFill>
                  <a:srgbClr val="002060"/>
                </a:solidFill>
                <a:ea typeface="Adobe Fangsong Std R" pitchFamily="18" charset="-128"/>
              </a:rPr>
              <a:t>KMI International Seminar on Regional Cooperation for Fisheries Management in the Northwest Pacific Ocean </a:t>
            </a:r>
          </a:p>
        </p:txBody>
      </p:sp>
    </p:spTree>
    <p:extLst>
      <p:ext uri="{BB962C8B-B14F-4D97-AF65-F5344CB8AC3E}">
        <p14:creationId xmlns:p14="http://schemas.microsoft.com/office/powerpoint/2010/main" val="329489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44450"/>
            <a:ext cx="8928992" cy="800219"/>
          </a:xfrm>
          <a:prstGeom prst="rect">
            <a:avLst/>
          </a:prstGeom>
        </p:spPr>
        <p:txBody>
          <a:bodyPr wrap="square">
            <a:spAutoFit/>
          </a:bodyPr>
          <a:lstStyle/>
          <a:p>
            <a:pPr algn="ctr" fontAlgn="base">
              <a:spcBef>
                <a:spcPct val="0"/>
              </a:spcBef>
              <a:spcAft>
                <a:spcPct val="0"/>
              </a:spcAft>
              <a:defRPr/>
            </a:pPr>
            <a:endParaRPr lang="en-US" sz="1400" b="1" dirty="0">
              <a:solidFill>
                <a:srgbClr val="FFFFFF"/>
              </a:solidFill>
              <a:cs typeface="Arial" pitchFamily="34" charset="0"/>
            </a:endParaRPr>
          </a:p>
          <a:p>
            <a:pPr algn="ctr" fontAlgn="base">
              <a:spcBef>
                <a:spcPct val="0"/>
              </a:spcBef>
              <a:spcAft>
                <a:spcPct val="0"/>
              </a:spcAft>
              <a:defRPr/>
            </a:pPr>
            <a:r>
              <a:rPr lang="en-US" sz="3200" b="1" dirty="0">
                <a:solidFill>
                  <a:srgbClr val="FFFFFF"/>
                </a:solidFill>
                <a:cs typeface="Arial" pitchFamily="34" charset="0"/>
              </a:rPr>
              <a:t>RFBs/RFMOs Net(work?) </a:t>
            </a:r>
            <a:endParaRPr lang="en-US" sz="4000" b="1" dirty="0">
              <a:solidFill>
                <a:srgbClr val="FFFFFF"/>
              </a:solidFill>
              <a:cs typeface="Arial" pitchFamily="34" charset="0"/>
            </a:endParaRPr>
          </a:p>
        </p:txBody>
      </p:sp>
      <p:sp>
        <p:nvSpPr>
          <p:cNvPr id="20" name="Rectangle 19"/>
          <p:cNvSpPr/>
          <p:nvPr/>
        </p:nvSpPr>
        <p:spPr>
          <a:xfrm>
            <a:off x="1403350" y="1628775"/>
            <a:ext cx="7129463" cy="461963"/>
          </a:xfrm>
          <a:prstGeom prst="rect">
            <a:avLst/>
          </a:prstGeom>
        </p:spPr>
        <p:txBody>
          <a:bodyPr>
            <a:spAutoFit/>
          </a:bodyPr>
          <a:lstStyle/>
          <a:p>
            <a:pPr fontAlgn="base">
              <a:spcBef>
                <a:spcPct val="0"/>
              </a:spcBef>
              <a:spcAft>
                <a:spcPct val="0"/>
              </a:spcAft>
              <a:buFont typeface="Arial" charset="0"/>
              <a:buNone/>
              <a:defRPr/>
            </a:pPr>
            <a:endParaRPr lang="it-IT" sz="2400" b="1" dirty="0">
              <a:solidFill>
                <a:srgbClr val="FFFF00">
                  <a:lumMod val="75000"/>
                </a:srgbClr>
              </a:solidFill>
              <a:cs typeface="Arial" pitchFamily="34" charset="0"/>
            </a:endParaRPr>
          </a:p>
        </p:txBody>
      </p:sp>
      <p:pic>
        <p:nvPicPr>
          <p:cNvPr id="6148" name="Picture 1" descr="rfb_world_map.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67544" y="1052736"/>
            <a:ext cx="8208912" cy="5256411"/>
          </a:xfrm>
        </p:spPr>
      </p:pic>
      <p:sp>
        <p:nvSpPr>
          <p:cNvPr id="2" name="Oval 1"/>
          <p:cNvSpPr/>
          <p:nvPr/>
        </p:nvSpPr>
        <p:spPr bwMode="auto">
          <a:xfrm>
            <a:off x="3707904" y="2564904"/>
            <a:ext cx="216024" cy="45719"/>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sz="4000">
              <a:solidFill>
                <a:srgbClr val="000066"/>
              </a:solidFill>
            </a:endParaRPr>
          </a:p>
        </p:txBody>
      </p:sp>
      <p:sp>
        <p:nvSpPr>
          <p:cNvPr id="6" name="Rectangle 5"/>
          <p:cNvSpPr/>
          <p:nvPr/>
        </p:nvSpPr>
        <p:spPr>
          <a:xfrm>
            <a:off x="3203848" y="108501"/>
            <a:ext cx="5852144" cy="738664"/>
          </a:xfrm>
          <a:prstGeom prst="rect">
            <a:avLst/>
          </a:prstGeom>
        </p:spPr>
        <p:txBody>
          <a:bodyPr wrap="square">
            <a:spAutoFit/>
          </a:bodyPr>
          <a:lstStyle/>
          <a:p>
            <a:pPr algn="ctr" fontAlgn="base">
              <a:spcBef>
                <a:spcPct val="0"/>
              </a:spcBef>
              <a:spcAft>
                <a:spcPct val="0"/>
              </a:spcAft>
              <a:defRPr/>
            </a:pPr>
            <a:endParaRPr lang="en-US" sz="1400" b="1" dirty="0">
              <a:solidFill>
                <a:srgbClr val="C00000"/>
              </a:solidFill>
              <a:cs typeface="Arial" pitchFamily="34" charset="0"/>
            </a:endParaRPr>
          </a:p>
          <a:p>
            <a:pPr algn="ctr" fontAlgn="base">
              <a:spcBef>
                <a:spcPct val="0"/>
              </a:spcBef>
              <a:spcAft>
                <a:spcPct val="0"/>
              </a:spcAft>
              <a:defRPr/>
            </a:pPr>
            <a:r>
              <a:rPr lang="en-US" sz="2400" b="1" dirty="0">
                <a:solidFill>
                  <a:srgbClr val="4F81BD">
                    <a:lumMod val="75000"/>
                  </a:srgbClr>
                </a:solidFill>
              </a:rPr>
              <a:t>RFBs/RFMOs</a:t>
            </a:r>
            <a:r>
              <a:rPr lang="en-US" sz="2800" b="1" dirty="0">
                <a:solidFill>
                  <a:srgbClr val="4F81BD">
                    <a:lumMod val="75000"/>
                  </a:srgbClr>
                </a:solidFill>
                <a:cs typeface="Arial" pitchFamily="34" charset="0"/>
              </a:rPr>
              <a:t> Net(work?) </a:t>
            </a:r>
          </a:p>
        </p:txBody>
      </p:sp>
      <p:sp>
        <p:nvSpPr>
          <p:cNvPr id="3" name="Oval 2"/>
          <p:cNvSpPr/>
          <p:nvPr/>
        </p:nvSpPr>
        <p:spPr>
          <a:xfrm>
            <a:off x="3707904" y="44624"/>
            <a:ext cx="4824909" cy="1224136"/>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TextBox 4"/>
          <p:cNvSpPr txBox="1"/>
          <p:nvPr/>
        </p:nvSpPr>
        <p:spPr>
          <a:xfrm>
            <a:off x="5292080" y="3212977"/>
            <a:ext cx="648072" cy="288031"/>
          </a:xfrm>
          <a:prstGeom prst="rect">
            <a:avLst/>
          </a:prstGeom>
          <a:noFill/>
          <a:ln w="22225">
            <a:solidFill>
              <a:srgbClr val="D60093"/>
            </a:solidFill>
            <a:prstDash val="sysDash"/>
          </a:ln>
        </p:spPr>
        <p:txBody>
          <a:bodyPr wrap="square" rtlCol="0">
            <a:spAutoFit/>
          </a:bodyPr>
          <a:lstStyle/>
          <a:p>
            <a:r>
              <a:rPr lang="en-US" sz="1200" b="1" i="1" dirty="0">
                <a:solidFill>
                  <a:srgbClr val="D60093"/>
                </a:solidFill>
              </a:rPr>
              <a:t>RAAFO</a:t>
            </a:r>
            <a:endParaRPr lang="en-GB" sz="1200" b="1" i="1" dirty="0">
              <a:solidFill>
                <a:srgbClr val="D60093"/>
              </a:solidFill>
            </a:endParaRPr>
          </a:p>
        </p:txBody>
      </p:sp>
    </p:spTree>
    <p:extLst>
      <p:ext uri="{BB962C8B-B14F-4D97-AF65-F5344CB8AC3E}">
        <p14:creationId xmlns:p14="http://schemas.microsoft.com/office/powerpoint/2010/main" val="381032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669173" y="1104393"/>
            <a:ext cx="4525415" cy="738048"/>
          </a:xfrm>
        </p:spPr>
        <p:txBody>
          <a:bodyPr>
            <a:noAutofit/>
          </a:bodyPr>
          <a:lstStyle/>
          <a:p>
            <a:r>
              <a:rPr lang="fr-FR" sz="2200" b="1" dirty="0">
                <a:solidFill>
                  <a:srgbClr val="002060"/>
                </a:solidFill>
                <a:latin typeface="Arial" charset="0"/>
                <a:ea typeface="Arial" charset="0"/>
                <a:cs typeface="Arial" charset="0"/>
              </a:rPr>
              <a:t>Regional Institutional Context</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16</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267474"/>
            <a:ext cx="420987" cy="52901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790" y="1284407"/>
            <a:ext cx="3536302" cy="5085184"/>
          </a:xfrm>
          <a:prstGeom prst="rect">
            <a:avLst/>
          </a:prstGeom>
        </p:spPr>
      </p:pic>
      <p:sp>
        <p:nvSpPr>
          <p:cNvPr id="18" name="Rectangle 17"/>
          <p:cNvSpPr/>
          <p:nvPr/>
        </p:nvSpPr>
        <p:spPr>
          <a:xfrm>
            <a:off x="856977" y="1842441"/>
            <a:ext cx="4048210" cy="1015663"/>
          </a:xfrm>
          <a:prstGeom prst="rect">
            <a:avLst/>
          </a:prstGeom>
        </p:spPr>
        <p:txBody>
          <a:bodyPr wrap="square">
            <a:spAutoFit/>
          </a:bodyPr>
          <a:lstStyle/>
          <a:p>
            <a:pPr algn="just"/>
            <a:r>
              <a:rPr lang="en-GB" sz="2000" b="1" dirty="0">
                <a:latin typeface="Arial" charset="0"/>
                <a:ea typeface="Arial" charset="0"/>
                <a:cs typeface="Arial" charset="0"/>
              </a:rPr>
              <a:t>Many RFBs &amp; RFMOs</a:t>
            </a:r>
          </a:p>
          <a:p>
            <a:pPr marL="285736" indent="-285736">
              <a:buFont typeface="Arial" panose="020B0604020202020204" pitchFamily="34" charset="0"/>
              <a:buChar char="•"/>
            </a:pPr>
            <a:endParaRPr lang="en-US" sz="2000" dirty="0">
              <a:latin typeface="Arial" charset="0"/>
              <a:ea typeface="Arial" charset="0"/>
              <a:cs typeface="Arial" charset="0"/>
            </a:endParaRPr>
          </a:p>
          <a:p>
            <a:pPr marL="285736" indent="-285736">
              <a:buFont typeface="Arial" panose="020B0604020202020204" pitchFamily="34" charset="0"/>
              <a:buChar char="•"/>
            </a:pPr>
            <a:r>
              <a:rPr lang="en-US" sz="2000" dirty="0">
                <a:latin typeface="Arial" charset="0"/>
                <a:ea typeface="Arial" charset="0"/>
                <a:cs typeface="Arial" charset="0"/>
              </a:rPr>
              <a:t>Range of mandates</a:t>
            </a:r>
          </a:p>
        </p:txBody>
      </p:sp>
      <p:sp>
        <p:nvSpPr>
          <p:cNvPr id="19" name="Rectangle 18"/>
          <p:cNvSpPr/>
          <p:nvPr/>
        </p:nvSpPr>
        <p:spPr>
          <a:xfrm>
            <a:off x="1026722" y="3500328"/>
            <a:ext cx="2794430" cy="400110"/>
          </a:xfrm>
          <a:prstGeom prst="rect">
            <a:avLst/>
          </a:prstGeom>
        </p:spPr>
        <p:txBody>
          <a:bodyPr wrap="square">
            <a:spAutoFit/>
          </a:bodyPr>
          <a:lstStyle/>
          <a:p>
            <a:pPr algn="just"/>
            <a:r>
              <a:rPr lang="en-GB" sz="2000" b="1" dirty="0">
                <a:solidFill>
                  <a:schemeClr val="accent6">
                    <a:lumMod val="75000"/>
                  </a:schemeClr>
                </a:solidFill>
                <a:latin typeface="Arial" charset="0"/>
                <a:ea typeface="Arial" charset="0"/>
                <a:cs typeface="Arial" charset="0"/>
              </a:rPr>
              <a:t>Abidjan Convention</a:t>
            </a:r>
          </a:p>
        </p:txBody>
      </p:sp>
      <p:sp>
        <p:nvSpPr>
          <p:cNvPr id="20" name="Rectangle 19"/>
          <p:cNvSpPr/>
          <p:nvPr/>
        </p:nvSpPr>
        <p:spPr>
          <a:xfrm>
            <a:off x="1026722" y="4062444"/>
            <a:ext cx="2794430" cy="707886"/>
          </a:xfrm>
          <a:prstGeom prst="rect">
            <a:avLst/>
          </a:prstGeom>
        </p:spPr>
        <p:txBody>
          <a:bodyPr wrap="square">
            <a:spAutoFit/>
          </a:bodyPr>
          <a:lstStyle/>
          <a:p>
            <a:r>
              <a:rPr lang="en-GB" sz="2000" b="1" dirty="0">
                <a:solidFill>
                  <a:schemeClr val="accent1">
                    <a:lumMod val="50000"/>
                  </a:schemeClr>
                </a:solidFill>
                <a:latin typeface="Arial" charset="0"/>
                <a:ea typeface="Arial" charset="0"/>
                <a:cs typeface="Arial" charset="0"/>
              </a:rPr>
              <a:t>Benguela Current Commision</a:t>
            </a:r>
          </a:p>
        </p:txBody>
      </p:sp>
      <p:sp>
        <p:nvSpPr>
          <p:cNvPr id="21" name="Rectangle 20"/>
          <p:cNvSpPr/>
          <p:nvPr/>
        </p:nvSpPr>
        <p:spPr>
          <a:xfrm>
            <a:off x="1026722" y="4971168"/>
            <a:ext cx="2794430" cy="707886"/>
          </a:xfrm>
          <a:prstGeom prst="rect">
            <a:avLst/>
          </a:prstGeom>
        </p:spPr>
        <p:txBody>
          <a:bodyPr wrap="square">
            <a:spAutoFit/>
          </a:bodyPr>
          <a:lstStyle/>
          <a:p>
            <a:r>
              <a:rPr lang="en-GB" sz="2000" b="1" dirty="0">
                <a:solidFill>
                  <a:srgbClr val="C00000"/>
                </a:solidFill>
                <a:latin typeface="Arial" charset="0"/>
                <a:ea typeface="Arial" charset="0"/>
                <a:cs typeface="Arial" charset="0"/>
              </a:rPr>
              <a:t>Canary Current Large Marine Ecosystem </a:t>
            </a:r>
          </a:p>
        </p:txBody>
      </p:sp>
      <p:sp>
        <p:nvSpPr>
          <p:cNvPr id="2" name="Rectangle 1"/>
          <p:cNvSpPr/>
          <p:nvPr/>
        </p:nvSpPr>
        <p:spPr>
          <a:xfrm>
            <a:off x="1138922" y="2930158"/>
            <a:ext cx="4361322" cy="646331"/>
          </a:xfrm>
          <a:prstGeom prst="rect">
            <a:avLst/>
          </a:prstGeom>
        </p:spPr>
        <p:txBody>
          <a:bodyPr wrap="none">
            <a:spAutoFit/>
          </a:bodyPr>
          <a:lstStyle/>
          <a:p>
            <a:r>
              <a:rPr lang="en-GB" b="1" dirty="0">
                <a:solidFill>
                  <a:srgbClr val="7030A0"/>
                </a:solidFill>
                <a:latin typeface="Arial" charset="0"/>
                <a:ea typeface="Arial" charset="0"/>
                <a:cs typeface="Arial" charset="0"/>
              </a:rPr>
              <a:t>CECAF, SFRC, FCWC, COREP, SEFAO</a:t>
            </a:r>
          </a:p>
          <a:p>
            <a:r>
              <a:rPr lang="fr-FR" b="1" dirty="0">
                <a:solidFill>
                  <a:srgbClr val="7030A0"/>
                </a:solidFill>
                <a:latin typeface="Arial" charset="0"/>
                <a:ea typeface="Arial" charset="0"/>
                <a:cs typeface="Arial" charset="0"/>
              </a:rPr>
              <a:t>S</a:t>
            </a:r>
            <a:r>
              <a:rPr lang="en-GB" b="1" dirty="0">
                <a:solidFill>
                  <a:srgbClr val="7030A0"/>
                </a:solidFill>
                <a:latin typeface="Arial" charset="0"/>
                <a:ea typeface="Arial" charset="0"/>
                <a:cs typeface="Arial" charset="0"/>
              </a:rPr>
              <a:t>WIOFC,IOTC,COMAPHAT</a:t>
            </a:r>
          </a:p>
        </p:txBody>
      </p:sp>
    </p:spTree>
    <p:extLst>
      <p:ext uri="{BB962C8B-B14F-4D97-AF65-F5344CB8AC3E}">
        <p14:creationId xmlns:p14="http://schemas.microsoft.com/office/powerpoint/2010/main" val="746609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organisations</a:t>
            </a:r>
          </a:p>
        </p:txBody>
      </p:sp>
      <p:graphicFrame>
        <p:nvGraphicFramePr>
          <p:cNvPr id="4" name="Content Placeholder 3"/>
          <p:cNvGraphicFramePr>
            <a:graphicFrameLocks noGrp="1"/>
          </p:cNvGraphicFramePr>
          <p:nvPr>
            <p:ph idx="1"/>
            <p:extLst/>
          </p:nvPr>
        </p:nvGraphicFramePr>
        <p:xfrm>
          <a:off x="0" y="-1"/>
          <a:ext cx="9144000" cy="6517326"/>
        </p:xfrm>
        <a:graphic>
          <a:graphicData uri="http://schemas.openxmlformats.org/drawingml/2006/table">
            <a:tbl>
              <a:tblPr firstRow="1" firstCol="1" bandRow="1">
                <a:tableStyleId>{5C22544A-7EE6-4342-B048-85BDC9FD1C3A}</a:tableStyleId>
              </a:tblPr>
              <a:tblGrid>
                <a:gridCol w="2118780">
                  <a:extLst>
                    <a:ext uri="{9D8B030D-6E8A-4147-A177-3AD203B41FA5}">
                      <a16:colId xmlns:a16="http://schemas.microsoft.com/office/drawing/2014/main" val="20000"/>
                    </a:ext>
                  </a:extLst>
                </a:gridCol>
                <a:gridCol w="2107566">
                  <a:extLst>
                    <a:ext uri="{9D8B030D-6E8A-4147-A177-3AD203B41FA5}">
                      <a16:colId xmlns:a16="http://schemas.microsoft.com/office/drawing/2014/main" val="20001"/>
                    </a:ext>
                  </a:extLst>
                </a:gridCol>
                <a:gridCol w="4917654">
                  <a:extLst>
                    <a:ext uri="{9D8B030D-6E8A-4147-A177-3AD203B41FA5}">
                      <a16:colId xmlns:a16="http://schemas.microsoft.com/office/drawing/2014/main" val="20002"/>
                    </a:ext>
                  </a:extLst>
                </a:gridCol>
              </a:tblGrid>
              <a:tr h="980729">
                <a:tc>
                  <a:txBody>
                    <a:bodyPr/>
                    <a:lstStyle/>
                    <a:p>
                      <a:pPr>
                        <a:lnSpc>
                          <a:spcPct val="107000"/>
                        </a:lnSpc>
                        <a:spcAft>
                          <a:spcPts val="800"/>
                        </a:spcAft>
                      </a:pPr>
                      <a:r>
                        <a:rPr lang="en-GB" sz="2000" dirty="0">
                          <a:effectLst/>
                        </a:rPr>
                        <a:t>COMHAFAT/</a:t>
                      </a:r>
                    </a:p>
                    <a:p>
                      <a:pPr>
                        <a:lnSpc>
                          <a:spcPct val="107000"/>
                        </a:lnSpc>
                        <a:spcAft>
                          <a:spcPts val="800"/>
                        </a:spcAft>
                      </a:pPr>
                      <a:r>
                        <a:rPr lang="en-GB" sz="2000" dirty="0">
                          <a:effectLst/>
                        </a:rPr>
                        <a:t>ATLAFCO:</a:t>
                      </a:r>
                    </a:p>
                  </a:txBody>
                  <a:tcPr marL="68580" marR="68580" marT="0" marB="0"/>
                </a:tc>
                <a:tc>
                  <a:txBody>
                    <a:bodyPr/>
                    <a:lstStyle/>
                    <a:p>
                      <a:pPr marL="0" algn="l" defTabSz="914400" rtl="0" eaLnBrk="1" latinLnBrk="0" hangingPunct="1">
                        <a:lnSpc>
                          <a:spcPct val="107000"/>
                        </a:lnSpc>
                        <a:spcAft>
                          <a:spcPts val="0"/>
                        </a:spcAft>
                      </a:pPr>
                      <a:r>
                        <a:rPr lang="en-GB" sz="1400" kern="1200" dirty="0">
                          <a:solidFill>
                            <a:schemeClr val="dk1"/>
                          </a:solidFill>
                          <a:effectLst/>
                          <a:latin typeface="+mn-lt"/>
                          <a:ea typeface="+mn-ea"/>
                          <a:cs typeface="+mn-cs"/>
                        </a:rPr>
                        <a:t>Namibia to Morocco, 14 coastal state members and 8 associated members</a:t>
                      </a:r>
                    </a:p>
                  </a:txBody>
                  <a:tcPr marL="68580" marR="68580" marT="0" marB="0">
                    <a:solidFill>
                      <a:schemeClr val="accent1">
                        <a:lumMod val="20000"/>
                        <a:lumOff val="80000"/>
                      </a:schemeClr>
                    </a:solidFill>
                  </a:tcPr>
                </a:tc>
                <a:tc>
                  <a:txBody>
                    <a:bodyPr/>
                    <a:lstStyle/>
                    <a:p>
                      <a:pPr marL="0" algn="l" defTabSz="914400" rtl="0" eaLnBrk="1" latinLnBrk="0" hangingPunct="1">
                        <a:lnSpc>
                          <a:spcPct val="107000"/>
                        </a:lnSpc>
                        <a:spcAft>
                          <a:spcPts val="0"/>
                        </a:spcAft>
                      </a:pPr>
                      <a:r>
                        <a:rPr lang="en-GB" sz="1400" kern="1200" dirty="0">
                          <a:solidFill>
                            <a:schemeClr val="dk1"/>
                          </a:solidFill>
                          <a:effectLst/>
                          <a:latin typeface="+mn-lt"/>
                          <a:ea typeface="+mn-ea"/>
                          <a:cs typeface="+mn-cs"/>
                        </a:rPr>
                        <a:t>Regional cooperation on fisheries development; coordination and harmonization of efforts and capacities of stakeholders for the conservation and exploitation of fisheries resources. </a:t>
                      </a:r>
                    </a:p>
                  </a:txBody>
                  <a:tcPr marL="68580" marR="68580" marT="0" marB="0">
                    <a:solidFill>
                      <a:schemeClr val="accent1">
                        <a:lumMod val="20000"/>
                        <a:lumOff val="80000"/>
                      </a:schemeClr>
                    </a:solidFill>
                  </a:tcPr>
                </a:tc>
                <a:extLst>
                  <a:ext uri="{0D108BD9-81ED-4DB2-BD59-A6C34878D82A}">
                    <a16:rowId xmlns:a16="http://schemas.microsoft.com/office/drawing/2014/main" val="10000"/>
                  </a:ext>
                </a:extLst>
              </a:tr>
              <a:tr h="1663738">
                <a:tc>
                  <a:txBody>
                    <a:bodyPr/>
                    <a:lstStyle/>
                    <a:p>
                      <a:pPr marL="342900" lvl="0" indent="-342900" rtl="0">
                        <a:lnSpc>
                          <a:spcPct val="107000"/>
                        </a:lnSpc>
                        <a:spcAft>
                          <a:spcPts val="800"/>
                        </a:spcAft>
                        <a:buFont typeface="Arial" panose="020B0604020202020204" pitchFamily="34" charset="0"/>
                        <a:buChar char="•"/>
                        <a:tabLst>
                          <a:tab pos="457200" algn="l"/>
                        </a:tabLst>
                      </a:pPr>
                      <a:r>
                        <a:rPr lang="fr-FR" sz="2000" dirty="0">
                          <a:effectLst/>
                        </a:rPr>
                        <a:t>SRFC: </a:t>
                      </a:r>
                      <a:endParaRPr lang="en-GB" sz="2000" dirty="0">
                        <a:effectLst/>
                      </a:endParaRPr>
                    </a:p>
                    <a:p>
                      <a:pPr marL="0" lvl="0" indent="0">
                        <a:lnSpc>
                          <a:spcPct val="107000"/>
                        </a:lnSpc>
                        <a:spcAft>
                          <a:spcPts val="0"/>
                        </a:spcAft>
                        <a:buFont typeface="Arial" panose="020B0604020202020204" pitchFamily="34" charset="0"/>
                        <a:buNone/>
                        <a:tabLst>
                          <a:tab pos="457200" algn="l"/>
                        </a:tabLst>
                      </a:pPr>
                      <a:r>
                        <a:rPr lang="fr-FR" sz="2000" dirty="0">
                          <a:effectLst/>
                        </a:rPr>
                        <a:t> </a:t>
                      </a:r>
                      <a:endParaRPr lang="en-GB"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r>
                        <a:rPr lang="en-GB" sz="1400" b="1" i="0" u="none" strike="noStrike" baseline="0" dirty="0"/>
                        <a:t>Members' territorial waters and Exclusive Economic Zones</a:t>
                      </a:r>
                      <a:r>
                        <a:rPr lang="en-GB" sz="1400" b="1" dirty="0">
                          <a:effectLst/>
                        </a:rPr>
                        <a:t>, Northwest Africa, 7 coastal country members</a:t>
                      </a:r>
                    </a:p>
                    <a:p>
                      <a:pPr>
                        <a:lnSpc>
                          <a:spcPct val="107000"/>
                        </a:lnSpc>
                        <a:spcAft>
                          <a:spcPts val="0"/>
                        </a:spcAft>
                      </a:pPr>
                      <a:r>
                        <a:rPr lang="en-GB" sz="1400" b="1" dirty="0">
                          <a:effectLst/>
                        </a:rPr>
                        <a:t> </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Aft>
                          <a:spcPts val="0"/>
                        </a:spcAft>
                      </a:pPr>
                      <a:r>
                        <a:rPr lang="en-GB" sz="1400" b="1" dirty="0">
                          <a:effectLst/>
                        </a:rPr>
                        <a:t>Cooperation between Member States, coordination of policies: the conservation and exploitation of fisheries resources in the sub-region;</a:t>
                      </a:r>
                      <a:r>
                        <a:rPr lang="en-GB" sz="1400" b="1" baseline="0" dirty="0">
                          <a:effectLst/>
                        </a:rPr>
                        <a:t> </a:t>
                      </a:r>
                      <a:r>
                        <a:rPr lang="en-GB" sz="1400" b="1" dirty="0">
                          <a:effectLst/>
                        </a:rPr>
                        <a:t>Adoption of international best practices</a:t>
                      </a:r>
                      <a:r>
                        <a:rPr lang="en-GB" sz="1400" b="1" baseline="0" dirty="0">
                          <a:effectLst/>
                        </a:rPr>
                        <a:t>; S</a:t>
                      </a:r>
                      <a:r>
                        <a:rPr lang="en-GB" sz="1400" b="1" dirty="0">
                          <a:effectLst/>
                        </a:rPr>
                        <a:t>ub-regional cooperation with regard to MSC;</a:t>
                      </a:r>
                      <a:r>
                        <a:rPr lang="en-GB" sz="1400" b="1" baseline="0" dirty="0">
                          <a:effectLst/>
                        </a:rPr>
                        <a:t> </a:t>
                      </a:r>
                      <a:r>
                        <a:rPr lang="en-GB" sz="1400" b="1" dirty="0">
                          <a:effectLst/>
                        </a:rPr>
                        <a:t>Development of Members' research capacities in fisheries sciences</a:t>
                      </a:r>
                    </a:p>
                    <a:p>
                      <a:pPr>
                        <a:lnSpc>
                          <a:spcPct val="107000"/>
                        </a:lnSpc>
                        <a:spcAft>
                          <a:spcPts val="0"/>
                        </a:spcAft>
                      </a:pP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1"/>
                  </a:ext>
                </a:extLst>
              </a:tr>
              <a:tr h="1185500">
                <a:tc>
                  <a:txBody>
                    <a:bodyPr/>
                    <a:lstStyle/>
                    <a:p>
                      <a:pPr marL="342900" lvl="0" indent="-342900" rtl="0">
                        <a:lnSpc>
                          <a:spcPct val="107000"/>
                        </a:lnSpc>
                        <a:spcAft>
                          <a:spcPts val="800"/>
                        </a:spcAft>
                        <a:buFont typeface="Arial" panose="020B0604020202020204" pitchFamily="34" charset="0"/>
                        <a:buChar char="•"/>
                        <a:tabLst>
                          <a:tab pos="457200" algn="l"/>
                        </a:tabLst>
                      </a:pPr>
                      <a:r>
                        <a:rPr lang="fr-FR" sz="2000" dirty="0">
                          <a:effectLst/>
                        </a:rPr>
                        <a:t>FCWC: </a:t>
                      </a:r>
                      <a:endParaRPr lang="en-GB" sz="2000" dirty="0">
                        <a:effectLst/>
                      </a:endParaRPr>
                    </a:p>
                    <a:p>
                      <a:pPr marL="457200">
                        <a:lnSpc>
                          <a:spcPct val="107000"/>
                        </a:lnSpc>
                        <a:spcAft>
                          <a:spcPts val="0"/>
                        </a:spcAft>
                      </a:pPr>
                      <a:r>
                        <a:rPr lang="fr-FR" sz="2000" dirty="0">
                          <a:effectLst/>
                        </a:rPr>
                        <a:t> </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Aft>
                          <a:spcPts val="0"/>
                        </a:spcAft>
                      </a:pPr>
                      <a:r>
                        <a:rPr lang="en-GB" sz="1400" b="1" dirty="0">
                          <a:effectLst/>
                        </a:rPr>
                        <a:t>Territorial seas and EEZs</a:t>
                      </a:r>
                      <a:r>
                        <a:rPr lang="en-GB" sz="1400" b="1" baseline="0" dirty="0">
                          <a:effectLst/>
                        </a:rPr>
                        <a:t> </a:t>
                      </a:r>
                      <a:r>
                        <a:rPr lang="en-GB" sz="1400" b="1" dirty="0">
                          <a:effectLst/>
                        </a:rPr>
                        <a:t>of member states,</a:t>
                      </a:r>
                      <a:r>
                        <a:rPr lang="en-GB" sz="1400" b="1" baseline="0" dirty="0">
                          <a:effectLst/>
                        </a:rPr>
                        <a:t> </a:t>
                      </a:r>
                      <a:r>
                        <a:rPr lang="en-GB" sz="1400" b="1" dirty="0">
                          <a:effectLst/>
                        </a:rPr>
                        <a:t>Western Gulf of Guinea, 6 coastal country members</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p>
                      <a:pPr>
                        <a:lnSpc>
                          <a:spcPct val="107000"/>
                        </a:lnSpc>
                        <a:spcAft>
                          <a:spcPts val="0"/>
                        </a:spcAft>
                      </a:pPr>
                      <a:endParaRPr lang="en-GB" sz="1400" b="1" dirty="0">
                        <a:effectLst/>
                      </a:endParaRPr>
                    </a:p>
                  </a:txBody>
                  <a:tcPr marL="68580" marR="68580" marT="0" marB="0"/>
                </a:tc>
                <a:tc>
                  <a:txBody>
                    <a:bodyPr/>
                    <a:lstStyle/>
                    <a:p>
                      <a:pPr>
                        <a:lnSpc>
                          <a:spcPct val="107000"/>
                        </a:lnSpc>
                        <a:spcAft>
                          <a:spcPts val="0"/>
                        </a:spcAft>
                      </a:pPr>
                      <a:r>
                        <a:rPr lang="en-GB" sz="1400" b="1" dirty="0">
                          <a:effectLst/>
                        </a:rPr>
                        <a:t>Cooperation among its Member States to ensuring, through appropriate management, the conservation and optimum utilization of the living marine resources, and encouraging sustainable development of fisheries</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2"/>
                  </a:ext>
                </a:extLst>
              </a:tr>
              <a:tr h="1515503">
                <a:tc>
                  <a:txBody>
                    <a:bodyPr/>
                    <a:lstStyle/>
                    <a:p>
                      <a:pPr marL="342900" lvl="0" indent="-342900" rtl="0">
                        <a:lnSpc>
                          <a:spcPct val="107000"/>
                        </a:lnSpc>
                        <a:spcAft>
                          <a:spcPts val="800"/>
                        </a:spcAft>
                        <a:buFont typeface="Arial" panose="020B0604020202020204" pitchFamily="34" charset="0"/>
                        <a:buChar char="•"/>
                        <a:tabLst>
                          <a:tab pos="457200" algn="l"/>
                        </a:tabLst>
                      </a:pPr>
                      <a:r>
                        <a:rPr lang="fr-FR" sz="2000" dirty="0">
                          <a:effectLst/>
                        </a:rPr>
                        <a:t>COREP: </a:t>
                      </a:r>
                      <a:endParaRPr lang="en-GB" sz="2000" dirty="0">
                        <a:effectLst/>
                      </a:endParaRPr>
                    </a:p>
                    <a:p>
                      <a:pPr>
                        <a:lnSpc>
                          <a:spcPct val="107000"/>
                        </a:lnSpc>
                        <a:spcAft>
                          <a:spcPts val="0"/>
                        </a:spcAft>
                      </a:pPr>
                      <a:r>
                        <a:rPr lang="en-GB" sz="2000" dirty="0">
                          <a:effectLst/>
                        </a:rPr>
                        <a:t> </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Aft>
                          <a:spcPts val="0"/>
                        </a:spcAft>
                      </a:pPr>
                      <a:r>
                        <a:rPr lang="en-GB" sz="1400" b="1" dirty="0">
                          <a:effectLst/>
                        </a:rPr>
                        <a:t>Marine</a:t>
                      </a:r>
                      <a:r>
                        <a:rPr lang="en-GB" sz="1400" b="1" baseline="0" dirty="0">
                          <a:effectLst/>
                        </a:rPr>
                        <a:t> and Inland waters</a:t>
                      </a:r>
                      <a:r>
                        <a:rPr lang="en-GB" sz="1400" b="1" dirty="0">
                          <a:effectLst/>
                        </a:rPr>
                        <a:t>, Fisheries and Aquaculture, Gulf of Guinea, 5 coastal country members+ 2 observers</a:t>
                      </a:r>
                    </a:p>
                  </a:txBody>
                  <a:tcPr marL="68580" marR="68580" marT="0" marB="0"/>
                </a:tc>
                <a:tc>
                  <a:txBody>
                    <a:bodyPr/>
                    <a:lstStyle/>
                    <a:p>
                      <a:r>
                        <a:rPr lang="en-GB" sz="1400" b="1" dirty="0">
                          <a:effectLst/>
                        </a:rPr>
                        <a:t>Harmonisation of policy and regulations </a:t>
                      </a:r>
                      <a:r>
                        <a:rPr lang="en-GB" sz="1400" b="1" i="0" u="none" strike="noStrike" baseline="0" dirty="0"/>
                        <a:t>for conditions of fishing and the control of fishing operations; preserve and protect aquatic ecosystems, Stock assessment shared stocks; Scientific data collection and analysis; fishing and aquaculture technology</a:t>
                      </a:r>
                    </a:p>
                    <a:p>
                      <a:pPr>
                        <a:lnSpc>
                          <a:spcPct val="107000"/>
                        </a:lnSpc>
                        <a:spcAft>
                          <a:spcPts val="0"/>
                        </a:spcAft>
                      </a:pP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3"/>
                  </a:ext>
                </a:extLst>
              </a:tr>
              <a:tr h="466334">
                <a:tc>
                  <a:txBody>
                    <a:bodyPr/>
                    <a:lstStyle/>
                    <a:p>
                      <a:pPr marL="342900" lvl="0" indent="-342900" rtl="0">
                        <a:lnSpc>
                          <a:spcPct val="107000"/>
                        </a:lnSpc>
                        <a:spcAft>
                          <a:spcPts val="800"/>
                        </a:spcAft>
                        <a:buFont typeface="Arial" panose="020B0604020202020204" pitchFamily="34" charset="0"/>
                        <a:buChar char="•"/>
                        <a:tabLst>
                          <a:tab pos="457200" algn="l"/>
                        </a:tabLst>
                      </a:pPr>
                      <a:r>
                        <a:rPr lang="fr-FR" sz="2000" dirty="0">
                          <a:effectLst/>
                        </a:rPr>
                        <a:t>SEAFO:</a:t>
                      </a:r>
                      <a:endParaRPr lang="en-GB"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nSpc>
                          <a:spcPct val="107000"/>
                        </a:lnSpc>
                        <a:spcAft>
                          <a:spcPts val="0"/>
                        </a:spcAft>
                      </a:pPr>
                      <a:r>
                        <a:rPr lang="en-GB" sz="1400" b="1" dirty="0">
                          <a:effectLst/>
                        </a:rPr>
                        <a:t>ABNJ, Southeast Atlantic</a:t>
                      </a:r>
                    </a:p>
                    <a:p>
                      <a:pPr>
                        <a:lnSpc>
                          <a:spcPct val="107000"/>
                        </a:lnSpc>
                        <a:spcAft>
                          <a:spcPts val="0"/>
                        </a:spcAft>
                      </a:pP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Aft>
                          <a:spcPts val="0"/>
                        </a:spcAft>
                      </a:pPr>
                      <a:r>
                        <a:rPr lang="en-GB" sz="1400" b="1" dirty="0">
                          <a:effectLst/>
                        </a:rPr>
                        <a:t> Ensure the long-term conservation and sustainable use of the fishery resources in SEAFO’s area of competence </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4"/>
                  </a:ext>
                </a:extLst>
              </a:tr>
              <a:tr h="705522">
                <a:tc>
                  <a:txBody>
                    <a:bodyPr/>
                    <a:lstStyle/>
                    <a:p>
                      <a:pPr marL="342900" lvl="0" indent="-342900" rtl="0">
                        <a:lnSpc>
                          <a:spcPct val="107000"/>
                        </a:lnSpc>
                        <a:spcAft>
                          <a:spcPts val="800"/>
                        </a:spcAft>
                        <a:buFont typeface="Arial" panose="020B0604020202020204" pitchFamily="34" charset="0"/>
                        <a:buChar char="•"/>
                        <a:tabLst>
                          <a:tab pos="457200" algn="l"/>
                        </a:tabLst>
                      </a:pPr>
                      <a:r>
                        <a:rPr lang="fr-FR" sz="2000" dirty="0">
                          <a:effectLst/>
                        </a:rPr>
                        <a:t>ICCAT:  </a:t>
                      </a:r>
                      <a:endParaRPr lang="en-GB"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nSpc>
                          <a:spcPct val="107000"/>
                        </a:lnSpc>
                        <a:spcAft>
                          <a:spcPts val="0"/>
                        </a:spcAft>
                      </a:pPr>
                      <a:r>
                        <a:rPr lang="en-GB" sz="1400" b="1" dirty="0">
                          <a:effectLst/>
                        </a:rPr>
                        <a:t>Waters of the Atlantic Ocean, </a:t>
                      </a:r>
                      <a:r>
                        <a:rPr lang="en-GB" sz="1400" b="1" dirty="0" err="1">
                          <a:effectLst/>
                        </a:rPr>
                        <a:t>inc.</a:t>
                      </a:r>
                      <a:r>
                        <a:rPr lang="en-GB" sz="1400" b="1" baseline="0" dirty="0">
                          <a:effectLst/>
                        </a:rPr>
                        <a:t> </a:t>
                      </a:r>
                      <a:r>
                        <a:rPr lang="en-GB" sz="1400" b="1" dirty="0">
                          <a:effectLst/>
                        </a:rPr>
                        <a:t>adjacent seas;</a:t>
                      </a:r>
                      <a:r>
                        <a:rPr lang="en-GB" sz="1400" b="1" baseline="0" dirty="0">
                          <a:effectLst/>
                        </a:rPr>
                        <a:t> 60 members</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Aft>
                          <a:spcPts val="0"/>
                        </a:spcAft>
                      </a:pPr>
                      <a:r>
                        <a:rPr lang="en-GB" sz="1400" b="1" dirty="0">
                          <a:effectLst/>
                        </a:rPr>
                        <a:t>Conservation of tunas and tuna-like species in the Atlantic Ocean and adjacent seas</a:t>
                      </a:r>
                      <a:endParaRPr lang="en-GB" sz="1400" b="1"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3916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1032030" y="1874170"/>
            <a:ext cx="1955494" cy="738048"/>
          </a:xfrm>
        </p:spPr>
        <p:txBody>
          <a:bodyPr>
            <a:noAutofit/>
          </a:bodyPr>
          <a:lstStyle/>
          <a:p>
            <a:r>
              <a:rPr lang="fr-FR" sz="2200" b="1" dirty="0">
                <a:solidFill>
                  <a:srgbClr val="002060"/>
                </a:solidFill>
                <a:latin typeface="Arial" charset="0"/>
                <a:ea typeface="Arial" charset="0"/>
                <a:cs typeface="Arial" charset="0"/>
              </a:rPr>
              <a:t>Challenges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18</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458645" y="2022923"/>
            <a:ext cx="420987" cy="33050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hape 230"/>
          <p:cNvSpPr txBox="1">
            <a:spLocks/>
          </p:cNvSpPr>
          <p:nvPr/>
        </p:nvSpPr>
        <p:spPr>
          <a:xfrm>
            <a:off x="4960601" y="12624850"/>
            <a:ext cx="169736" cy="267891"/>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smtClean="0"/>
              <a:pPr/>
              <a:t>18</a:t>
            </a:fld>
            <a:endParaRPr lang="en-US"/>
          </a:p>
        </p:txBody>
      </p:sp>
      <p:sp>
        <p:nvSpPr>
          <p:cNvPr id="19" name="Shape 115"/>
          <p:cNvSpPr/>
          <p:nvPr/>
        </p:nvSpPr>
        <p:spPr>
          <a:xfrm>
            <a:off x="1146600" y="2752924"/>
            <a:ext cx="7750657" cy="257506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spAutoFit/>
          </a:bodyPr>
          <a:lstStyle/>
          <a:p>
            <a:pPr marL="386820" lvl="0" indent="-386820" defTabSz="914400">
              <a:spcBef>
                <a:spcPts val="500"/>
              </a:spcBef>
              <a:buClr>
                <a:srgbClr val="31B6FD"/>
              </a:buClr>
              <a:buSzPct val="100000"/>
              <a:buChar char="•"/>
              <a:defRPr sz="1800"/>
            </a:pPr>
            <a:r>
              <a:rPr sz="2400" dirty="0">
                <a:solidFill>
                  <a:srgbClr val="073E87"/>
                </a:solidFill>
                <a:uFill>
                  <a:solidFill>
                    <a:srgbClr val="073E87"/>
                  </a:solidFill>
                </a:uFill>
                <a:latin typeface="Arial" charset="0"/>
                <a:ea typeface="Arial" charset="0"/>
                <a:cs typeface="Arial" charset="0"/>
                <a:sym typeface="Candara"/>
              </a:rPr>
              <a:t>Misunderstanding of respective roles and mandates</a:t>
            </a:r>
          </a:p>
          <a:p>
            <a:pPr marL="386820" lvl="0" indent="-386820" defTabSz="914400">
              <a:spcBef>
                <a:spcPts val="500"/>
              </a:spcBef>
              <a:buClr>
                <a:srgbClr val="31B6FD"/>
              </a:buClr>
              <a:buSzPct val="100000"/>
              <a:buChar char="•"/>
              <a:defRPr sz="1800"/>
            </a:pPr>
            <a:r>
              <a:rPr sz="2400" dirty="0">
                <a:solidFill>
                  <a:srgbClr val="073E87"/>
                </a:solidFill>
                <a:uFill>
                  <a:solidFill>
                    <a:srgbClr val="073E87"/>
                  </a:solidFill>
                </a:uFill>
                <a:latin typeface="Arial" charset="0"/>
                <a:ea typeface="Arial" charset="0"/>
                <a:cs typeface="Arial" charset="0"/>
                <a:sym typeface="Candara"/>
              </a:rPr>
              <a:t>Mismatch of programming cycle</a:t>
            </a:r>
          </a:p>
          <a:p>
            <a:pPr marL="386820" lvl="0" indent="-386820" defTabSz="914400">
              <a:spcBef>
                <a:spcPts val="500"/>
              </a:spcBef>
              <a:buClr>
                <a:srgbClr val="31B6FD"/>
              </a:buClr>
              <a:buSzPct val="100000"/>
              <a:buChar char="•"/>
              <a:defRPr sz="1800"/>
            </a:pPr>
            <a:r>
              <a:rPr sz="2400" dirty="0">
                <a:solidFill>
                  <a:srgbClr val="073E87"/>
                </a:solidFill>
                <a:uFill>
                  <a:solidFill>
                    <a:srgbClr val="073E87"/>
                  </a:solidFill>
                </a:uFill>
                <a:latin typeface="Arial" charset="0"/>
                <a:ea typeface="Arial" charset="0"/>
                <a:cs typeface="Arial" charset="0"/>
                <a:sym typeface="Candara"/>
              </a:rPr>
              <a:t>Insufficient interactions and coordination</a:t>
            </a:r>
          </a:p>
          <a:p>
            <a:pPr marL="386820" lvl="0" indent="-386820" defTabSz="914400">
              <a:spcBef>
                <a:spcPts val="500"/>
              </a:spcBef>
              <a:buClr>
                <a:srgbClr val="31B6FD"/>
              </a:buClr>
              <a:buSzPct val="100000"/>
              <a:buChar char="•"/>
              <a:defRPr sz="1800"/>
            </a:pPr>
            <a:r>
              <a:rPr sz="2400" dirty="0">
                <a:solidFill>
                  <a:srgbClr val="073E87"/>
                </a:solidFill>
                <a:uFill>
                  <a:solidFill>
                    <a:srgbClr val="073E87"/>
                  </a:solidFill>
                </a:uFill>
                <a:latin typeface="Arial" charset="0"/>
                <a:ea typeface="Arial" charset="0"/>
                <a:cs typeface="Arial" charset="0"/>
                <a:sym typeface="Candara"/>
              </a:rPr>
              <a:t>Lack of opportunities</a:t>
            </a:r>
            <a:r>
              <a:rPr lang="en-US" sz="2400" dirty="0">
                <a:solidFill>
                  <a:srgbClr val="073E87"/>
                </a:solidFill>
                <a:uFill>
                  <a:solidFill>
                    <a:srgbClr val="073E87"/>
                  </a:solidFill>
                </a:uFill>
                <a:latin typeface="Arial" charset="0"/>
                <a:ea typeface="Arial" charset="0"/>
                <a:cs typeface="Arial" charset="0"/>
                <a:sym typeface="Candara"/>
              </a:rPr>
              <a:t> for feedback</a:t>
            </a:r>
            <a:endParaRPr sz="2400" dirty="0">
              <a:solidFill>
                <a:srgbClr val="073E87"/>
              </a:solidFill>
              <a:uFill>
                <a:solidFill>
                  <a:srgbClr val="073E87"/>
                </a:solidFill>
              </a:uFill>
              <a:latin typeface="Arial" charset="0"/>
              <a:ea typeface="Arial" charset="0"/>
              <a:cs typeface="Arial" charset="0"/>
              <a:sym typeface="Candara"/>
            </a:endParaRPr>
          </a:p>
          <a:p>
            <a:pPr marL="386820" lvl="0" indent="-386820" defTabSz="914400">
              <a:spcBef>
                <a:spcPts val="500"/>
              </a:spcBef>
              <a:buClr>
                <a:srgbClr val="31B6FD"/>
              </a:buClr>
              <a:buSzPct val="100000"/>
              <a:buChar char="•"/>
              <a:defRPr sz="1800"/>
            </a:pPr>
            <a:r>
              <a:rPr sz="2400" dirty="0">
                <a:solidFill>
                  <a:srgbClr val="073E87"/>
                </a:solidFill>
                <a:uFill>
                  <a:solidFill>
                    <a:srgbClr val="073E87"/>
                  </a:solidFill>
                </a:uFill>
                <a:latin typeface="Arial" charset="0"/>
                <a:ea typeface="Arial" charset="0"/>
                <a:cs typeface="Arial" charset="0"/>
                <a:sym typeface="Candara"/>
              </a:rPr>
              <a:t>Internal processes </a:t>
            </a:r>
            <a:r>
              <a:rPr lang="en-US" sz="2400" dirty="0">
                <a:solidFill>
                  <a:srgbClr val="073E87"/>
                </a:solidFill>
                <a:uFill>
                  <a:solidFill>
                    <a:srgbClr val="073E87"/>
                  </a:solidFill>
                </a:uFill>
                <a:latin typeface="Arial" charset="0"/>
                <a:ea typeface="Arial" charset="0"/>
                <a:cs typeface="Arial" charset="0"/>
                <a:sym typeface="Candara"/>
              </a:rPr>
              <a:t>and capacity </a:t>
            </a:r>
            <a:r>
              <a:rPr sz="2400" dirty="0">
                <a:solidFill>
                  <a:srgbClr val="073E87"/>
                </a:solidFill>
                <a:uFill>
                  <a:solidFill>
                    <a:srgbClr val="073E87"/>
                  </a:solidFill>
                </a:uFill>
                <a:latin typeface="Arial" charset="0"/>
                <a:ea typeface="Arial" charset="0"/>
                <a:cs typeface="Arial" charset="0"/>
                <a:sym typeface="Candara"/>
              </a:rPr>
              <a:t>of regional organizations</a:t>
            </a:r>
          </a:p>
        </p:txBody>
      </p:sp>
    </p:spTree>
    <p:extLst>
      <p:ext uri="{BB962C8B-B14F-4D97-AF65-F5344CB8AC3E}">
        <p14:creationId xmlns:p14="http://schemas.microsoft.com/office/powerpoint/2010/main" val="107515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70773" y="851821"/>
            <a:ext cx="6476694" cy="738048"/>
          </a:xfrm>
        </p:spPr>
        <p:txBody>
          <a:bodyPr>
            <a:noAutofit/>
          </a:bodyPr>
          <a:lstStyle/>
          <a:p>
            <a:r>
              <a:rPr lang="fr-FR" sz="2200" b="1" dirty="0">
                <a:solidFill>
                  <a:srgbClr val="002060"/>
                </a:solidFill>
                <a:latin typeface="Arial" charset="0"/>
                <a:ea typeface="Arial" charset="0"/>
                <a:cs typeface="Arial" charset="0"/>
              </a:rPr>
              <a:t>Key Fisheries Management Issues</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19</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083733"/>
            <a:ext cx="420987" cy="547387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asted-image.pdf"/>
          <p:cNvPicPr>
            <a:picLocks noChangeAspect="1"/>
          </p:cNvPicPr>
          <p:nvPr/>
        </p:nvPicPr>
        <p:blipFill>
          <a:blip r:embed="rId4">
            <a:extLst/>
          </a:blip>
          <a:stretch>
            <a:fillRect/>
          </a:stretch>
        </p:blipFill>
        <p:spPr>
          <a:xfrm>
            <a:off x="5677169" y="872378"/>
            <a:ext cx="609818" cy="696934"/>
          </a:xfrm>
          <a:prstGeom prst="rect">
            <a:avLst/>
          </a:prstGeom>
          <a:ln w="12700">
            <a:miter lim="400000"/>
          </a:ln>
        </p:spPr>
      </p:pic>
      <p:sp>
        <p:nvSpPr>
          <p:cNvPr id="12" name="Shape 224"/>
          <p:cNvSpPr/>
          <p:nvPr/>
        </p:nvSpPr>
        <p:spPr>
          <a:xfrm>
            <a:off x="1079284" y="1466415"/>
            <a:ext cx="7793783" cy="522303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defRPr sz="3400">
                <a:solidFill>
                  <a:schemeClr val="accent1">
                    <a:hueOff val="47394"/>
                    <a:satOff val="-25753"/>
                    <a:lumOff val="-7544"/>
                  </a:schemeClr>
                </a:solidFill>
                <a:latin typeface="Helvetica"/>
                <a:ea typeface="Helvetica"/>
                <a:cs typeface="Helvetica"/>
                <a:sym typeface="Helvetica"/>
              </a:defRPr>
            </a:lvl1pPr>
          </a:lstStyle>
          <a:p>
            <a:pPr marL="321457" indent="-321457">
              <a:buFont typeface="Arial" charset="0"/>
              <a:buChar char="•"/>
            </a:pPr>
            <a:r>
              <a:rPr lang="en-US" sz="2391" dirty="0">
                <a:solidFill>
                  <a:srgbClr val="002060"/>
                </a:solidFill>
              </a:rPr>
              <a:t>Overexploitation</a:t>
            </a:r>
          </a:p>
          <a:p>
            <a:pPr marL="321457" indent="-321457">
              <a:buFont typeface="Arial" charset="0"/>
              <a:buChar char="•"/>
            </a:pPr>
            <a:r>
              <a:rPr lang="en-US" sz="2391" dirty="0">
                <a:solidFill>
                  <a:srgbClr val="002060"/>
                </a:solidFill>
              </a:rPr>
              <a:t>On habitats </a:t>
            </a:r>
            <a:r>
              <a:rPr lang="en-US" sz="1266" dirty="0">
                <a:solidFill>
                  <a:srgbClr val="002060"/>
                </a:solidFill>
              </a:rPr>
              <a:t>(from fishing/fishing related activity, bycatch impacts ties/externals)</a:t>
            </a:r>
          </a:p>
          <a:p>
            <a:pPr marL="321457" indent="-321457">
              <a:buFont typeface="Arial" charset="0"/>
              <a:buChar char="•"/>
            </a:pPr>
            <a:r>
              <a:rPr lang="en-US" sz="2391" dirty="0">
                <a:solidFill>
                  <a:srgbClr val="002060"/>
                </a:solidFill>
              </a:rPr>
              <a:t>Livelihoods/dependence on fisheries/fishers/fisher communities</a:t>
            </a:r>
          </a:p>
          <a:p>
            <a:pPr marL="321457" indent="-321457">
              <a:buFont typeface="Arial" charset="0"/>
              <a:buChar char="•"/>
            </a:pPr>
            <a:r>
              <a:rPr lang="en-US" sz="2391" dirty="0">
                <a:solidFill>
                  <a:srgbClr val="002060"/>
                </a:solidFill>
              </a:rPr>
              <a:t>Trade/big business</a:t>
            </a:r>
          </a:p>
          <a:p>
            <a:pPr marL="321457" indent="-321457">
              <a:buFont typeface="Arial" charset="0"/>
              <a:buChar char="•"/>
            </a:pPr>
            <a:r>
              <a:rPr lang="en-US" sz="2391" dirty="0">
                <a:solidFill>
                  <a:srgbClr val="002060"/>
                </a:solidFill>
              </a:rPr>
              <a:t>Weak management/How to implement EAF?/Develop appropriate management tools</a:t>
            </a:r>
          </a:p>
          <a:p>
            <a:pPr marL="321457" indent="-321457">
              <a:buFont typeface="Arial" charset="0"/>
              <a:buChar char="•"/>
            </a:pPr>
            <a:r>
              <a:rPr lang="en-US" sz="2391" dirty="0">
                <a:solidFill>
                  <a:srgbClr val="002060"/>
                </a:solidFill>
              </a:rPr>
              <a:t>Shared stocks</a:t>
            </a:r>
          </a:p>
          <a:p>
            <a:pPr marL="321457" indent="-321457">
              <a:buFont typeface="Arial" charset="0"/>
              <a:buChar char="•"/>
            </a:pPr>
            <a:r>
              <a:rPr lang="en-US" sz="2391" dirty="0">
                <a:solidFill>
                  <a:srgbClr val="002060"/>
                </a:solidFill>
              </a:rPr>
              <a:t>Poor Data in the region (not all parts!)</a:t>
            </a:r>
          </a:p>
          <a:p>
            <a:pPr marL="321457" indent="-321457">
              <a:buFont typeface="Arial" charset="0"/>
              <a:buChar char="•"/>
            </a:pPr>
            <a:r>
              <a:rPr lang="en-US" sz="2391" dirty="0">
                <a:solidFill>
                  <a:srgbClr val="002060"/>
                </a:solidFill>
              </a:rPr>
              <a:t>Reporting issues</a:t>
            </a:r>
          </a:p>
          <a:p>
            <a:pPr marL="321457" indent="-321457">
              <a:buFont typeface="Arial" charset="0"/>
              <a:buChar char="•"/>
            </a:pPr>
            <a:r>
              <a:rPr lang="en-US" sz="2391" dirty="0">
                <a:solidFill>
                  <a:srgbClr val="002060"/>
                </a:solidFill>
              </a:rPr>
              <a:t>Climate variability and change</a:t>
            </a:r>
          </a:p>
          <a:p>
            <a:pPr marL="321457" indent="-321457">
              <a:buFont typeface="Arial" charset="0"/>
              <a:buChar char="•"/>
            </a:pPr>
            <a:r>
              <a:rPr lang="en-US" sz="2391" dirty="0">
                <a:solidFill>
                  <a:srgbClr val="002060"/>
                </a:solidFill>
              </a:rPr>
              <a:t>Lack of good governance</a:t>
            </a:r>
          </a:p>
          <a:p>
            <a:pPr marL="321457" indent="-321457">
              <a:buFont typeface="Arial" charset="0"/>
              <a:buChar char="•"/>
            </a:pPr>
            <a:r>
              <a:rPr lang="en-US" sz="2391" dirty="0">
                <a:solidFill>
                  <a:srgbClr val="002060"/>
                </a:solidFill>
                <a:highlight>
                  <a:srgbClr val="FFFF00"/>
                </a:highlight>
              </a:rPr>
              <a:t>IUU</a:t>
            </a:r>
          </a:p>
          <a:p>
            <a:pPr marL="321457" indent="-321457">
              <a:buFont typeface="Arial" charset="0"/>
              <a:buChar char="•"/>
            </a:pPr>
            <a:endParaRPr sz="2391" dirty="0">
              <a:solidFill>
                <a:srgbClr val="002060"/>
              </a:solidFill>
            </a:endParaRPr>
          </a:p>
        </p:txBody>
      </p:sp>
    </p:spTree>
    <p:extLst>
      <p:ext uri="{BB962C8B-B14F-4D97-AF65-F5344CB8AC3E}">
        <p14:creationId xmlns:p14="http://schemas.microsoft.com/office/powerpoint/2010/main" val="747452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70773" y="784089"/>
            <a:ext cx="6476694" cy="738048"/>
          </a:xfrm>
        </p:spPr>
        <p:txBody>
          <a:bodyPr>
            <a:noAutofit/>
          </a:bodyPr>
          <a:lstStyle/>
          <a:p>
            <a:r>
              <a:rPr lang="fr-FR" sz="2200" b="1" dirty="0">
                <a:solidFill>
                  <a:srgbClr val="002060"/>
                </a:solidFill>
                <a:latin typeface="Arial" charset="0"/>
                <a:ea typeface="Arial" charset="0"/>
                <a:cs typeface="Arial" charset="0"/>
              </a:rPr>
              <a:t>IUU Fishing in the Africa Region</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20</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083733"/>
            <a:ext cx="420987" cy="547387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hape 230"/>
          <p:cNvSpPr txBox="1">
            <a:spLocks/>
          </p:cNvSpPr>
          <p:nvPr/>
        </p:nvSpPr>
        <p:spPr>
          <a:xfrm>
            <a:off x="4960601" y="12624850"/>
            <a:ext cx="169736" cy="267891"/>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smtClean="0"/>
              <a:pPr/>
              <a:t>20</a:t>
            </a:fld>
            <a:endParaRPr lang="en-US"/>
          </a:p>
        </p:txBody>
      </p:sp>
      <p:sp>
        <p:nvSpPr>
          <p:cNvPr id="28" name="Shape 239"/>
          <p:cNvSpPr/>
          <p:nvPr/>
        </p:nvSpPr>
        <p:spPr>
          <a:xfrm>
            <a:off x="603170" y="3853110"/>
            <a:ext cx="7912180" cy="1"/>
          </a:xfrm>
          <a:prstGeom prst="line">
            <a:avLst/>
          </a:prstGeom>
          <a:ln w="38100" cap="rnd">
            <a:solidFill>
              <a:schemeClr val="accent1">
                <a:hueOff val="47394"/>
                <a:satOff val="-25753"/>
                <a:lumOff val="-7544"/>
              </a:schemeClr>
            </a:solidFill>
            <a:custDash>
              <a:ds d="100000" sp="200000"/>
            </a:custDash>
            <a:miter lim="400000"/>
          </a:ln>
        </p:spPr>
        <p:txBody>
          <a:bodyPr lIns="35719" tIns="35719" rIns="35719" bIns="35719" anchor="ctr"/>
          <a:lstStyle/>
          <a:p>
            <a:pPr>
              <a:defRPr sz="2400"/>
            </a:pPr>
            <a:endParaRPr sz="1687"/>
          </a:p>
        </p:txBody>
      </p:sp>
      <p:grpSp>
        <p:nvGrpSpPr>
          <p:cNvPr id="29" name="Group 28"/>
          <p:cNvGrpSpPr/>
          <p:nvPr/>
        </p:nvGrpSpPr>
        <p:grpSpPr>
          <a:xfrm>
            <a:off x="366753" y="1443448"/>
            <a:ext cx="8574576" cy="2138727"/>
            <a:chOff x="539724" y="1670237"/>
            <a:chExt cx="12194952" cy="3041745"/>
          </a:xfrm>
        </p:grpSpPr>
        <p:sp>
          <p:nvSpPr>
            <p:cNvPr id="30" name="Shape 236"/>
            <p:cNvSpPr/>
            <p:nvPr/>
          </p:nvSpPr>
          <p:spPr>
            <a:xfrm>
              <a:off x="5649168" y="1670237"/>
              <a:ext cx="7085508" cy="3041745"/>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defRPr sz="2700" b="1">
                  <a:latin typeface="Helvetica"/>
                  <a:ea typeface="Helvetica"/>
                  <a:cs typeface="Helvetica"/>
                  <a:sym typeface="Helvetica"/>
                </a:defRPr>
              </a:pPr>
              <a:r>
                <a:rPr sz="1898" dirty="0"/>
                <a:t>Along the coast of Africa, IUU fishing takes various forms:</a:t>
              </a:r>
            </a:p>
            <a:p>
              <a:pPr algn="l">
                <a:defRPr sz="2700">
                  <a:latin typeface="Helvetica"/>
                  <a:ea typeface="Helvetica"/>
                  <a:cs typeface="Helvetica"/>
                  <a:sym typeface="Helvetica"/>
                </a:defRPr>
              </a:pPr>
              <a:endParaRPr sz="1898" dirty="0"/>
            </a:p>
            <a:p>
              <a:pPr marL="546924" lvl="1" indent="-234396">
                <a:buSzPct val="75000"/>
                <a:buChar char="-"/>
                <a:defRPr sz="2200">
                  <a:latin typeface="Helvetica"/>
                  <a:ea typeface="Helvetica"/>
                  <a:cs typeface="Helvetica"/>
                  <a:sym typeface="Helvetica"/>
                </a:defRPr>
              </a:pPr>
              <a:r>
                <a:rPr sz="1547" dirty="0"/>
                <a:t>surveillance avoidance,</a:t>
              </a:r>
            </a:p>
            <a:p>
              <a:pPr marL="546924" lvl="1" indent="-234396">
                <a:buSzPct val="75000"/>
                <a:buChar char="-"/>
                <a:defRPr sz="2200">
                  <a:latin typeface="Helvetica"/>
                  <a:ea typeface="Helvetica"/>
                  <a:cs typeface="Helvetica"/>
                  <a:sym typeface="Helvetica"/>
                </a:defRPr>
              </a:pPr>
              <a:r>
                <a:rPr sz="1547" dirty="0"/>
                <a:t>transshipment,</a:t>
              </a:r>
            </a:p>
            <a:p>
              <a:pPr marL="546924" lvl="1" indent="-234396">
                <a:buSzPct val="75000"/>
                <a:buChar char="-"/>
                <a:defRPr sz="2200">
                  <a:latin typeface="Helvetica"/>
                  <a:ea typeface="Helvetica"/>
                  <a:cs typeface="Helvetica"/>
                  <a:sym typeface="Helvetica"/>
                </a:defRPr>
              </a:pPr>
              <a:r>
                <a:rPr sz="1547" dirty="0"/>
                <a:t>abuses of vessel registries,</a:t>
              </a:r>
            </a:p>
            <a:p>
              <a:pPr marL="546924" lvl="1" indent="-234396">
                <a:buSzPct val="75000"/>
                <a:buChar char="-"/>
                <a:defRPr sz="2200">
                  <a:latin typeface="Helvetica"/>
                  <a:ea typeface="Helvetica"/>
                  <a:cs typeface="Helvetica"/>
                  <a:sym typeface="Helvetica"/>
                </a:defRPr>
              </a:pPr>
              <a:r>
                <a:rPr sz="1547" dirty="0"/>
                <a:t>licensing abuses,</a:t>
              </a:r>
            </a:p>
            <a:p>
              <a:pPr marL="546924" lvl="1" indent="-234396">
                <a:buSzPct val="75000"/>
                <a:buChar char="-"/>
                <a:defRPr sz="2200">
                  <a:latin typeface="Helvetica"/>
                  <a:ea typeface="Helvetica"/>
                  <a:cs typeface="Helvetica"/>
                  <a:sym typeface="Helvetica"/>
                </a:defRPr>
              </a:pPr>
              <a:r>
                <a:rPr sz="1547" dirty="0"/>
                <a:t>interactions with artisanal vessels and sister ships</a:t>
              </a:r>
            </a:p>
          </p:txBody>
        </p:sp>
        <p:pic>
          <p:nvPicPr>
            <p:cNvPr id="31" name="pasted-image.jpg"/>
            <p:cNvPicPr>
              <a:picLocks noChangeAspect="1"/>
            </p:cNvPicPr>
            <p:nvPr/>
          </p:nvPicPr>
          <p:blipFill>
            <a:blip r:embed="rId4">
              <a:extLst/>
            </a:blip>
            <a:stretch>
              <a:fillRect/>
            </a:stretch>
          </p:blipFill>
          <p:spPr>
            <a:xfrm>
              <a:off x="539724" y="1764071"/>
              <a:ext cx="4892700" cy="2854076"/>
            </a:xfrm>
            <a:prstGeom prst="rect">
              <a:avLst/>
            </a:prstGeom>
            <a:ln w="12700">
              <a:miter lim="400000"/>
            </a:ln>
          </p:spPr>
        </p:pic>
        <p:sp>
          <p:nvSpPr>
            <p:cNvPr id="32" name="Shape 240"/>
            <p:cNvSpPr/>
            <p:nvPr/>
          </p:nvSpPr>
          <p:spPr>
            <a:xfrm>
              <a:off x="3634036" y="4334772"/>
              <a:ext cx="1730389" cy="28735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1200">
                  <a:solidFill>
                    <a:srgbClr val="FFFFFF"/>
                  </a:solidFill>
                </a:defRPr>
              </a:lvl1pPr>
            </a:lstStyle>
            <a:p>
              <a:r>
                <a:rPr sz="844"/>
                <a:t>africaprogresspanel.org</a:t>
              </a:r>
            </a:p>
          </p:txBody>
        </p:sp>
      </p:grpSp>
      <p:grpSp>
        <p:nvGrpSpPr>
          <p:cNvPr id="33" name="Group 32"/>
          <p:cNvGrpSpPr/>
          <p:nvPr/>
        </p:nvGrpSpPr>
        <p:grpSpPr>
          <a:xfrm>
            <a:off x="366754" y="4191498"/>
            <a:ext cx="8195615" cy="2311275"/>
            <a:chOff x="539724" y="5578577"/>
            <a:chExt cx="11655986" cy="3287147"/>
          </a:xfrm>
        </p:grpSpPr>
        <p:sp>
          <p:nvSpPr>
            <p:cNvPr id="34" name="Shape 237"/>
            <p:cNvSpPr/>
            <p:nvPr/>
          </p:nvSpPr>
          <p:spPr>
            <a:xfrm>
              <a:off x="5366731" y="5578577"/>
              <a:ext cx="6828979" cy="328714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p>
              <a:pPr>
                <a:defRPr sz="2700">
                  <a:latin typeface="Helvetica"/>
                  <a:ea typeface="Helvetica"/>
                  <a:cs typeface="Helvetica"/>
                  <a:sym typeface="Helvetica"/>
                </a:defRPr>
              </a:pPr>
              <a:endParaRPr sz="1898" dirty="0"/>
            </a:p>
            <a:p>
              <a:pPr marL="546924" lvl="1" indent="-234396" algn="just">
                <a:buSzPct val="75000"/>
                <a:buChar char="-"/>
                <a:defRPr sz="2000">
                  <a:latin typeface="Helvetica"/>
                  <a:ea typeface="Helvetica"/>
                  <a:cs typeface="Helvetica"/>
                  <a:sym typeface="Helvetica"/>
                </a:defRPr>
              </a:pPr>
              <a:r>
                <a:rPr sz="1406" dirty="0"/>
                <a:t>the implementation of </a:t>
              </a:r>
              <a:r>
                <a:rPr sz="1406" b="1" dirty="0"/>
                <a:t>non-compliant fishing gear</a:t>
              </a:r>
              <a:r>
                <a:rPr sz="1406" dirty="0"/>
                <a:t> and fishing without a license </a:t>
              </a:r>
            </a:p>
            <a:p>
              <a:pPr marL="546924" lvl="1" indent="-234396" algn="just">
                <a:buSzPct val="75000"/>
                <a:buChar char="-"/>
                <a:defRPr sz="2000">
                  <a:latin typeface="Helvetica"/>
                  <a:ea typeface="Helvetica"/>
                  <a:cs typeface="Helvetica"/>
                  <a:sym typeface="Helvetica"/>
                </a:defRPr>
              </a:pPr>
              <a:r>
                <a:rPr sz="1406" dirty="0"/>
                <a:t>industrial level, IUU fishing is mostly conducted by </a:t>
              </a:r>
              <a:r>
                <a:rPr sz="1406" b="1" dirty="0"/>
                <a:t>foreign vessels</a:t>
              </a:r>
              <a:r>
                <a:rPr sz="1406" dirty="0"/>
                <a:t> fishing without a fishing license</a:t>
              </a:r>
            </a:p>
            <a:p>
              <a:pPr marL="546924" lvl="1" indent="-234396" algn="just">
                <a:buSzPct val="75000"/>
                <a:buChar char="-"/>
                <a:defRPr sz="2000">
                  <a:latin typeface="Helvetica"/>
                  <a:ea typeface="Helvetica"/>
                  <a:cs typeface="Helvetica"/>
                  <a:sym typeface="Helvetica"/>
                </a:defRPr>
              </a:pPr>
              <a:r>
                <a:rPr sz="1406" dirty="0"/>
                <a:t>engaging in </a:t>
              </a:r>
              <a:r>
                <a:rPr sz="1406" b="1" dirty="0"/>
                <a:t>illegal transshipment </a:t>
              </a:r>
              <a:r>
                <a:rPr sz="1406" dirty="0"/>
                <a:t>activities in national waters and on the high seas</a:t>
              </a:r>
            </a:p>
            <a:p>
              <a:pPr marL="546924" lvl="1" indent="-234396" algn="just">
                <a:buSzPct val="75000"/>
                <a:buChar char="-"/>
                <a:defRPr sz="2000">
                  <a:latin typeface="Helvetica"/>
                  <a:ea typeface="Helvetica"/>
                  <a:cs typeface="Helvetica"/>
                  <a:sym typeface="Helvetica"/>
                </a:defRPr>
              </a:pPr>
              <a:r>
                <a:rPr sz="1406" b="1" dirty="0"/>
                <a:t>not reporting </a:t>
              </a:r>
              <a:r>
                <a:rPr sz="1406" dirty="0"/>
                <a:t>the catches made/</a:t>
              </a:r>
              <a:r>
                <a:rPr sz="1406" b="1" dirty="0"/>
                <a:t>making false statements</a:t>
              </a:r>
              <a:r>
                <a:rPr sz="1406" dirty="0"/>
                <a:t> and operating in fishing zones reserved for the artisanal segment.</a:t>
              </a:r>
            </a:p>
          </p:txBody>
        </p:sp>
        <p:pic>
          <p:nvPicPr>
            <p:cNvPr id="35" name="pasted-image.jpg"/>
            <p:cNvPicPr>
              <a:picLocks noChangeAspect="1"/>
            </p:cNvPicPr>
            <p:nvPr/>
          </p:nvPicPr>
          <p:blipFill>
            <a:blip r:embed="rId5">
              <a:extLst/>
            </a:blip>
            <a:stretch>
              <a:fillRect/>
            </a:stretch>
          </p:blipFill>
          <p:spPr>
            <a:xfrm>
              <a:off x="539724" y="5869002"/>
              <a:ext cx="4892700" cy="2779665"/>
            </a:xfrm>
            <a:prstGeom prst="rect">
              <a:avLst/>
            </a:prstGeom>
            <a:ln w="12700">
              <a:miter lim="400000"/>
            </a:ln>
          </p:spPr>
        </p:pic>
        <p:sp>
          <p:nvSpPr>
            <p:cNvPr id="36" name="Shape 242"/>
            <p:cNvSpPr/>
            <p:nvPr/>
          </p:nvSpPr>
          <p:spPr>
            <a:xfrm>
              <a:off x="625950" y="8311884"/>
              <a:ext cx="1730389" cy="28735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1200">
                  <a:solidFill>
                    <a:schemeClr val="accent1">
                      <a:hueOff val="273561"/>
                      <a:satOff val="2937"/>
                      <a:lumOff val="-22233"/>
                    </a:schemeClr>
                  </a:solidFill>
                </a:defRPr>
              </a:lvl1pPr>
            </a:lstStyle>
            <a:p>
              <a:r>
                <a:rPr sz="844"/>
                <a:t>africaprogresspanel.org</a:t>
              </a:r>
            </a:p>
          </p:txBody>
        </p:sp>
      </p:grpSp>
    </p:spTree>
    <p:extLst>
      <p:ext uri="{BB962C8B-B14F-4D97-AF65-F5344CB8AC3E}">
        <p14:creationId xmlns:p14="http://schemas.microsoft.com/office/powerpoint/2010/main" val="170103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70773" y="851821"/>
            <a:ext cx="6476694" cy="738048"/>
          </a:xfrm>
        </p:spPr>
        <p:txBody>
          <a:bodyPr>
            <a:noAutofit/>
          </a:bodyPr>
          <a:lstStyle/>
          <a:p>
            <a:r>
              <a:rPr lang="fr-FR" sz="2200" b="1" dirty="0">
                <a:solidFill>
                  <a:srgbClr val="002060"/>
                </a:solidFill>
                <a:latin typeface="Arial" charset="0"/>
                <a:ea typeface="Arial" charset="0"/>
                <a:cs typeface="Arial" charset="0"/>
              </a:rPr>
              <a:t>Persistent Challenges to Combat IUU </a:t>
            </a:r>
            <a:r>
              <a:rPr lang="fr-FR" sz="2200" b="1" dirty="0" err="1">
                <a:solidFill>
                  <a:srgbClr val="002060"/>
                </a:solidFill>
                <a:latin typeface="Arial" charset="0"/>
                <a:ea typeface="Arial" charset="0"/>
                <a:cs typeface="Arial" charset="0"/>
              </a:rPr>
              <a:t>fishing</a:t>
            </a:r>
            <a:endParaRPr lang="en-GB" sz="2200" b="1" dirty="0">
              <a:solidFill>
                <a:srgbClr val="002060"/>
              </a:solidFill>
              <a:latin typeface="Arial" charset="0"/>
              <a:ea typeface="Arial" charset="0"/>
              <a:cs typeface="Arial" charset="0"/>
            </a:endParaRPr>
          </a:p>
        </p:txBody>
      </p:sp>
      <p:sp>
        <p:nvSpPr>
          <p:cNvPr id="10" name="Slide Number Placeholder 9"/>
          <p:cNvSpPr>
            <a:spLocks noGrp="1"/>
          </p:cNvSpPr>
          <p:nvPr>
            <p:ph type="sldNum" sz="quarter" idx="12"/>
          </p:nvPr>
        </p:nvSpPr>
        <p:spPr/>
        <p:txBody>
          <a:bodyPr/>
          <a:lstStyle/>
          <a:p>
            <a:fld id="{195A4A47-83ED-6D44-B9D5-0D186E6AE798}" type="slidenum">
              <a:rPr lang="en-US" smtClean="0"/>
              <a:t>21</a:t>
            </a:fld>
            <a:endParaRPr lang="en-US"/>
          </a:p>
        </p:txBody>
      </p:sp>
      <p:grpSp>
        <p:nvGrpSpPr>
          <p:cNvPr id="9" name="Group 8"/>
          <p:cNvGrpSpPr/>
          <p:nvPr/>
        </p:nvGrpSpPr>
        <p:grpSpPr>
          <a:xfrm>
            <a:off x="153680" y="164892"/>
            <a:ext cx="8840156" cy="626424"/>
            <a:chOff x="403516" y="112105"/>
            <a:chExt cx="11488966" cy="814121"/>
          </a:xfrm>
        </p:grpSpPr>
        <p:pic>
          <p:nvPicPr>
            <p:cNvPr id="4" name="esignature-en.png"/>
            <p:cNvPicPr>
              <a:picLocks noChangeAspect="1"/>
            </p:cNvPicPr>
            <p:nvPr/>
          </p:nvPicPr>
          <p:blipFill>
            <a:blip r:embed="rId3">
              <a:extLst/>
            </a:blip>
            <a:stretch>
              <a:fillRect/>
            </a:stretch>
          </p:blipFill>
          <p:spPr>
            <a:xfrm>
              <a:off x="403516" y="112105"/>
              <a:ext cx="2560909" cy="814121"/>
            </a:xfrm>
            <a:prstGeom prst="rect">
              <a:avLst/>
            </a:prstGeom>
            <a:ln w="12700" cap="flat">
              <a:noFill/>
              <a:miter lim="400000"/>
            </a:ln>
            <a:effectLst/>
          </p:spPr>
        </p:pic>
        <p:sp>
          <p:nvSpPr>
            <p:cNvPr id="7" name="Rectangle 6"/>
            <p:cNvSpPr/>
            <p:nvPr/>
          </p:nvSpPr>
          <p:spPr>
            <a:xfrm>
              <a:off x="3028702" y="185845"/>
              <a:ext cx="8863780" cy="669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124664" y="399470"/>
              <a:ext cx="7852294" cy="273068"/>
            </a:xfrm>
            <a:prstGeom prst="rect">
              <a:avLst/>
            </a:prstGeom>
          </p:spPr>
          <p:txBody>
            <a:bodyPr wrap="square">
              <a:spAutoFit/>
            </a:bodyPr>
            <a:lstStyle/>
            <a:p>
              <a:r>
                <a:rPr lang="en-GB" altLang="en-US" sz="800" dirty="0">
                  <a:solidFill>
                    <a:schemeClr val="bg1"/>
                  </a:solidFill>
                  <a:latin typeface="Arial" charset="0"/>
                  <a:ea typeface="Arial" charset="0"/>
                  <a:cs typeface="Arial" charset="0"/>
                </a:rPr>
                <a:t>REGIONAL INTIATIVES FOR SUSTAINABLE USE OF THE AFRICAN OCEANS AND SEAS | Ndiaga </a:t>
              </a:r>
              <a:r>
                <a:rPr lang="en-GB" altLang="en-US" sz="800" dirty="0" err="1">
                  <a:solidFill>
                    <a:schemeClr val="bg1"/>
                  </a:solidFill>
                  <a:latin typeface="Arial" charset="0"/>
                  <a:ea typeface="Arial" charset="0"/>
                  <a:cs typeface="Arial" charset="0"/>
                </a:rPr>
                <a:t>Gueye</a:t>
              </a:r>
              <a:r>
                <a:rPr lang="en-GB" altLang="en-US" sz="800" dirty="0">
                  <a:solidFill>
                    <a:schemeClr val="bg1"/>
                  </a:solidFill>
                  <a:latin typeface="Arial" charset="0"/>
                  <a:ea typeface="Arial" charset="0"/>
                  <a:cs typeface="Arial" charset="0"/>
                </a:rPr>
                <a:t>, FAORAF</a:t>
              </a:r>
              <a:endParaRPr lang="en-US" sz="800" dirty="0">
                <a:solidFill>
                  <a:schemeClr val="bg1"/>
                </a:solidFill>
              </a:endParaRPr>
            </a:p>
          </p:txBody>
        </p:sp>
      </p:grpSp>
      <p:sp>
        <p:nvSpPr>
          <p:cNvPr id="13" name="Rectangle 12"/>
          <p:cNvSpPr/>
          <p:nvPr/>
        </p:nvSpPr>
        <p:spPr>
          <a:xfrm>
            <a:off x="197388" y="1083733"/>
            <a:ext cx="420987" cy="547387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302"/>
          <p:cNvSpPr/>
          <p:nvPr/>
        </p:nvSpPr>
        <p:spPr>
          <a:xfrm>
            <a:off x="770773" y="1568050"/>
            <a:ext cx="8342428" cy="94833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marR="457200" defTabSz="457200">
              <a:defRPr sz="2700">
                <a:latin typeface="Arial"/>
                <a:ea typeface="Arial"/>
                <a:cs typeface="Arial"/>
                <a:sym typeface="Arial"/>
              </a:defRPr>
            </a:lvl1pPr>
          </a:lstStyle>
          <a:p>
            <a:pPr algn="just"/>
            <a:r>
              <a:rPr sz="1898" dirty="0"/>
              <a:t>There are several political, legal, institutional, educational and operational challenges to be addressed in the fight against IUU fishing, including:</a:t>
            </a:r>
          </a:p>
        </p:txBody>
      </p:sp>
      <p:sp>
        <p:nvSpPr>
          <p:cNvPr id="17" name="Shape 304"/>
          <p:cNvSpPr/>
          <p:nvPr/>
        </p:nvSpPr>
        <p:spPr>
          <a:xfrm>
            <a:off x="2769794" y="2893717"/>
            <a:ext cx="5279037" cy="88370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defTabSz="457200">
              <a:defRPr sz="2500" b="1">
                <a:solidFill>
                  <a:schemeClr val="accent1">
                    <a:hueOff val="273561"/>
                    <a:satOff val="2937"/>
                    <a:lumOff val="-22233"/>
                  </a:schemeClr>
                </a:solidFill>
                <a:latin typeface="Arial"/>
                <a:ea typeface="Arial"/>
                <a:cs typeface="Arial"/>
                <a:sym typeface="Arial"/>
              </a:defRPr>
            </a:lvl1pPr>
          </a:lstStyle>
          <a:p>
            <a:r>
              <a:rPr sz="1758" dirty="0"/>
              <a:t>Strengthening of legal and governance frameworks at national, regional and global levels</a:t>
            </a:r>
          </a:p>
        </p:txBody>
      </p:sp>
      <p:sp>
        <p:nvSpPr>
          <p:cNvPr id="18" name="Shape 305"/>
          <p:cNvSpPr/>
          <p:nvPr/>
        </p:nvSpPr>
        <p:spPr>
          <a:xfrm>
            <a:off x="1150433" y="2750291"/>
            <a:ext cx="1170557" cy="1170557"/>
          </a:xfrm>
          <a:prstGeom prst="ellipse">
            <a:avLst/>
          </a:prstGeom>
          <a:solidFill>
            <a:schemeClr val="accent4">
              <a:hueOff val="384618"/>
              <a:satOff val="3869"/>
              <a:lumOff val="5802"/>
              <a:alpha val="29414"/>
            </a:schemeClr>
          </a:solidFill>
          <a:ln w="12700">
            <a:miter lim="400000"/>
          </a:ln>
        </p:spPr>
        <p:txBody>
          <a:bodyPr lIns="35719" tIns="35719" rIns="35719" bIns="35719" anchor="ctr"/>
          <a:lstStyle/>
          <a:p>
            <a:pPr>
              <a:defRPr sz="2400">
                <a:solidFill>
                  <a:srgbClr val="FFFFFF"/>
                </a:solidFill>
              </a:defRPr>
            </a:pPr>
            <a:endParaRPr sz="1687"/>
          </a:p>
        </p:txBody>
      </p:sp>
      <p:pic>
        <p:nvPicPr>
          <p:cNvPr id="19" name="pasted-image.pdf"/>
          <p:cNvPicPr>
            <a:picLocks noChangeAspect="1"/>
          </p:cNvPicPr>
          <p:nvPr/>
        </p:nvPicPr>
        <p:blipFill>
          <a:blip r:embed="rId4">
            <a:extLst/>
          </a:blip>
          <a:stretch>
            <a:fillRect/>
          </a:stretch>
        </p:blipFill>
        <p:spPr>
          <a:xfrm>
            <a:off x="1301159" y="2830977"/>
            <a:ext cx="872464" cy="998701"/>
          </a:xfrm>
          <a:prstGeom prst="rect">
            <a:avLst/>
          </a:prstGeom>
          <a:ln w="12700">
            <a:miter lim="400000"/>
          </a:ln>
        </p:spPr>
      </p:pic>
      <p:sp>
        <p:nvSpPr>
          <p:cNvPr id="20" name="Shape 306"/>
          <p:cNvSpPr/>
          <p:nvPr/>
        </p:nvSpPr>
        <p:spPr>
          <a:xfrm>
            <a:off x="1101406" y="4041929"/>
            <a:ext cx="1170557" cy="1170558"/>
          </a:xfrm>
          <a:prstGeom prst="ellipse">
            <a:avLst/>
          </a:prstGeom>
          <a:solidFill>
            <a:schemeClr val="accent4">
              <a:hueOff val="384618"/>
              <a:satOff val="3869"/>
              <a:lumOff val="5802"/>
              <a:alpha val="29414"/>
            </a:schemeClr>
          </a:solidFill>
          <a:ln w="12700">
            <a:miter lim="400000"/>
          </a:ln>
        </p:spPr>
        <p:txBody>
          <a:bodyPr lIns="35719" tIns="35719" rIns="35719" bIns="35719" anchor="ctr"/>
          <a:lstStyle/>
          <a:p>
            <a:pPr>
              <a:defRPr sz="2400">
                <a:solidFill>
                  <a:srgbClr val="FFFFFF"/>
                </a:solidFill>
              </a:defRPr>
            </a:pPr>
            <a:endParaRPr sz="1687"/>
          </a:p>
        </p:txBody>
      </p:sp>
      <p:sp>
        <p:nvSpPr>
          <p:cNvPr id="21" name="Shape 308"/>
          <p:cNvSpPr/>
          <p:nvPr/>
        </p:nvSpPr>
        <p:spPr>
          <a:xfrm>
            <a:off x="2754994" y="4329293"/>
            <a:ext cx="5681524" cy="61318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defTabSz="457200">
              <a:defRPr sz="2500" b="1">
                <a:solidFill>
                  <a:schemeClr val="accent1">
                    <a:hueOff val="273561"/>
                    <a:satOff val="2937"/>
                    <a:lumOff val="-22233"/>
                  </a:schemeClr>
                </a:solidFill>
                <a:latin typeface="Arial"/>
                <a:ea typeface="Arial"/>
                <a:cs typeface="Arial"/>
                <a:sym typeface="Arial"/>
              </a:defRPr>
            </a:lvl1pPr>
          </a:lstStyle>
          <a:p>
            <a:r>
              <a:rPr sz="1758"/>
              <a:t>Enhancing the capacity of developing States to manage, monitor and control fishing activities</a:t>
            </a:r>
          </a:p>
        </p:txBody>
      </p:sp>
      <p:pic>
        <p:nvPicPr>
          <p:cNvPr id="22" name="pasted-image.pdf"/>
          <p:cNvPicPr>
            <a:picLocks noChangeAspect="1"/>
          </p:cNvPicPr>
          <p:nvPr/>
        </p:nvPicPr>
        <p:blipFill>
          <a:blip r:embed="rId5">
            <a:extLst/>
          </a:blip>
          <a:stretch>
            <a:fillRect/>
          </a:stretch>
        </p:blipFill>
        <p:spPr>
          <a:xfrm>
            <a:off x="1311039" y="4224841"/>
            <a:ext cx="872465" cy="943264"/>
          </a:xfrm>
          <a:prstGeom prst="rect">
            <a:avLst/>
          </a:prstGeom>
          <a:ln w="12700">
            <a:miter lim="400000"/>
          </a:ln>
        </p:spPr>
      </p:pic>
      <p:sp>
        <p:nvSpPr>
          <p:cNvPr id="23" name="Shape 303"/>
          <p:cNvSpPr/>
          <p:nvPr/>
        </p:nvSpPr>
        <p:spPr>
          <a:xfrm>
            <a:off x="2754994" y="5590326"/>
            <a:ext cx="5377090" cy="61318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lvl1pPr defTabSz="457200">
              <a:defRPr sz="2500" b="1">
                <a:solidFill>
                  <a:schemeClr val="accent1">
                    <a:hueOff val="273561"/>
                    <a:satOff val="2937"/>
                    <a:lumOff val="-22233"/>
                  </a:schemeClr>
                </a:solidFill>
                <a:latin typeface="Arial"/>
                <a:ea typeface="Arial"/>
                <a:cs typeface="Arial"/>
                <a:sym typeface="Arial"/>
              </a:defRPr>
            </a:lvl1pPr>
          </a:lstStyle>
          <a:p>
            <a:r>
              <a:rPr sz="1758" dirty="0"/>
              <a:t>Developing globally accepted standards for market access, trade and traceability</a:t>
            </a:r>
          </a:p>
        </p:txBody>
      </p:sp>
      <p:sp>
        <p:nvSpPr>
          <p:cNvPr id="24" name="Shape 307"/>
          <p:cNvSpPr/>
          <p:nvPr/>
        </p:nvSpPr>
        <p:spPr>
          <a:xfrm>
            <a:off x="1101406" y="5361361"/>
            <a:ext cx="1170557" cy="1170557"/>
          </a:xfrm>
          <a:prstGeom prst="ellipse">
            <a:avLst/>
          </a:prstGeom>
          <a:solidFill>
            <a:schemeClr val="accent4">
              <a:hueOff val="384618"/>
              <a:satOff val="3869"/>
              <a:lumOff val="5802"/>
              <a:alpha val="29414"/>
            </a:schemeClr>
          </a:solidFill>
          <a:ln w="12700">
            <a:miter lim="400000"/>
          </a:ln>
        </p:spPr>
        <p:txBody>
          <a:bodyPr lIns="35719" tIns="35719" rIns="35719" bIns="35719" anchor="ctr"/>
          <a:lstStyle/>
          <a:p>
            <a:pPr>
              <a:defRPr sz="2400">
                <a:solidFill>
                  <a:srgbClr val="FFFFFF"/>
                </a:solidFill>
              </a:defRPr>
            </a:pPr>
            <a:endParaRPr sz="1687"/>
          </a:p>
        </p:txBody>
      </p:sp>
      <p:pic>
        <p:nvPicPr>
          <p:cNvPr id="25" name="pasted-image.pdf"/>
          <p:cNvPicPr>
            <a:picLocks noChangeAspect="1"/>
          </p:cNvPicPr>
          <p:nvPr/>
        </p:nvPicPr>
        <p:blipFill>
          <a:blip r:embed="rId6">
            <a:extLst/>
          </a:blip>
          <a:stretch>
            <a:fillRect/>
          </a:stretch>
        </p:blipFill>
        <p:spPr>
          <a:xfrm>
            <a:off x="1215042" y="5475008"/>
            <a:ext cx="943286" cy="943263"/>
          </a:xfrm>
          <a:prstGeom prst="rect">
            <a:avLst/>
          </a:prstGeom>
          <a:ln w="12700">
            <a:miter lim="400000"/>
          </a:ln>
        </p:spPr>
      </p:pic>
    </p:spTree>
    <p:extLst>
      <p:ext uri="{BB962C8B-B14F-4D97-AF65-F5344CB8AC3E}">
        <p14:creationId xmlns:p14="http://schemas.microsoft.com/office/powerpoint/2010/main" val="1028839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p:cNvSpPr>
          <p:nvPr>
            <p:ph type="sldNum" sz="quarter" idx="4294967295"/>
          </p:nvPr>
        </p:nvSpPr>
        <p:spPr>
          <a:xfrm>
            <a:off x="8617387" y="6533112"/>
            <a:ext cx="259104" cy="26789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22</a:t>
            </a:fld>
            <a:endParaRPr dirty="0"/>
          </a:p>
        </p:txBody>
      </p:sp>
      <p:sp>
        <p:nvSpPr>
          <p:cNvPr id="319" name="Shape 319"/>
          <p:cNvSpPr/>
          <p:nvPr/>
        </p:nvSpPr>
        <p:spPr>
          <a:xfrm>
            <a:off x="296952" y="533547"/>
            <a:ext cx="2398093" cy="26693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chemeClr val="accent1"/>
                </a:solidFill>
                <a:latin typeface="Helvetica"/>
                <a:ea typeface="Helvetica"/>
                <a:cs typeface="Helvetica"/>
                <a:sym typeface="Helvetica"/>
              </a:defRPr>
            </a:lvl1pPr>
          </a:lstStyle>
          <a:p>
            <a:r>
              <a:rPr sz="1266"/>
              <a:t>Suggested Recommendations</a:t>
            </a:r>
          </a:p>
        </p:txBody>
      </p:sp>
      <p:grpSp>
        <p:nvGrpSpPr>
          <p:cNvPr id="2" name="Group 1"/>
          <p:cNvGrpSpPr/>
          <p:nvPr/>
        </p:nvGrpSpPr>
        <p:grpSpPr>
          <a:xfrm>
            <a:off x="310730" y="1033808"/>
            <a:ext cx="8323109" cy="1249859"/>
            <a:chOff x="441927" y="1470305"/>
            <a:chExt cx="11837311" cy="1777577"/>
          </a:xfrm>
        </p:grpSpPr>
        <p:sp>
          <p:nvSpPr>
            <p:cNvPr id="321" name="Shape 321"/>
            <p:cNvSpPr/>
            <p:nvPr/>
          </p:nvSpPr>
          <p:spPr>
            <a:xfrm>
              <a:off x="5501641" y="1624187"/>
              <a:ext cx="6777597" cy="145699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marL="8212" indent="-8212" algn="just" defTabSz="457200">
                <a:defRPr sz="2200">
                  <a:latin typeface="Arial"/>
                  <a:ea typeface="Arial"/>
                  <a:cs typeface="Arial"/>
                  <a:sym typeface="Arial"/>
                </a:defRPr>
              </a:lvl1pPr>
            </a:lstStyle>
            <a:p>
              <a:r>
                <a:rPr sz="1547"/>
                <a:t>Work with international organizations and RFB/RFMOs to enhance fisheries legislations and ensure legislation is in line with existing international instruments to combat IUU fishing</a:t>
              </a:r>
            </a:p>
          </p:txBody>
        </p:sp>
        <p:sp>
          <p:nvSpPr>
            <p:cNvPr id="323" name="Shape 323"/>
            <p:cNvSpPr/>
            <p:nvPr/>
          </p:nvSpPr>
          <p:spPr>
            <a:xfrm>
              <a:off x="2292352" y="1470305"/>
              <a:ext cx="3004059" cy="1777577"/>
            </a:xfrm>
            <a:prstGeom prst="rect">
              <a:avLst/>
            </a:prstGeom>
            <a:solidFill>
              <a:schemeClr val="accent5">
                <a:hueOff val="-176146"/>
                <a:satOff val="3665"/>
                <a:lumOff val="-13986"/>
              </a:scheme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defTabSz="457200">
                <a:lnSpc>
                  <a:spcPct val="106666"/>
                </a:lnSpc>
                <a:spcBef>
                  <a:spcPts val="800"/>
                </a:spcBef>
                <a:defRPr sz="2500" b="1">
                  <a:solidFill>
                    <a:srgbClr val="FFFFFF"/>
                  </a:solidFill>
                  <a:latin typeface="Arial"/>
                  <a:ea typeface="Arial"/>
                  <a:cs typeface="Arial"/>
                  <a:sym typeface="Arial"/>
                </a:defRPr>
              </a:lvl1pPr>
            </a:lstStyle>
            <a:p>
              <a:r>
                <a:rPr sz="1758" dirty="0"/>
                <a:t>Enhance legislation</a:t>
              </a:r>
            </a:p>
          </p:txBody>
        </p:sp>
        <p:pic>
          <p:nvPicPr>
            <p:cNvPr id="326" name="pasted-image.pdf"/>
            <p:cNvPicPr>
              <a:picLocks noChangeAspect="1"/>
            </p:cNvPicPr>
            <p:nvPr/>
          </p:nvPicPr>
          <p:blipFill>
            <a:blip r:embed="rId2">
              <a:extLst/>
            </a:blip>
            <a:stretch>
              <a:fillRect/>
            </a:stretch>
          </p:blipFill>
          <p:spPr>
            <a:xfrm>
              <a:off x="441927" y="1539882"/>
              <a:ext cx="1625601" cy="1625601"/>
            </a:xfrm>
            <a:prstGeom prst="rect">
              <a:avLst/>
            </a:prstGeom>
            <a:ln w="12700">
              <a:miter lim="400000"/>
            </a:ln>
          </p:spPr>
        </p:pic>
      </p:grpSp>
      <p:grpSp>
        <p:nvGrpSpPr>
          <p:cNvPr id="3" name="Group 2"/>
          <p:cNvGrpSpPr/>
          <p:nvPr/>
        </p:nvGrpSpPr>
        <p:grpSpPr>
          <a:xfrm>
            <a:off x="296952" y="2572017"/>
            <a:ext cx="8336888" cy="1713967"/>
            <a:chOff x="422331" y="3657979"/>
            <a:chExt cx="11856907" cy="2437642"/>
          </a:xfrm>
        </p:grpSpPr>
        <p:sp>
          <p:nvSpPr>
            <p:cNvPr id="322" name="Shape 322"/>
            <p:cNvSpPr/>
            <p:nvPr/>
          </p:nvSpPr>
          <p:spPr>
            <a:xfrm>
              <a:off x="5501640" y="4352282"/>
              <a:ext cx="6777598" cy="111839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marL="66040" indent="-30480" algn="just" defTabSz="457200">
                <a:defRPr sz="2200">
                  <a:latin typeface="Arial"/>
                  <a:ea typeface="Arial"/>
                  <a:cs typeface="Arial"/>
                  <a:sym typeface="Arial"/>
                </a:defRPr>
              </a:lvl1pPr>
            </a:lstStyle>
            <a:p>
              <a:r>
                <a:rPr sz="1547" b="1" dirty="0">
                  <a:highlight>
                    <a:srgbClr val="FFFF00"/>
                  </a:highlight>
                </a:rPr>
                <a:t>PSMA</a:t>
              </a:r>
              <a:r>
                <a:rPr sz="1547" dirty="0"/>
                <a:t>, Voluntary Guidelines on Flag State Performance, IPOA-IUU (national and regional level), MCS, 1993 Compliance Agreement</a:t>
              </a:r>
            </a:p>
          </p:txBody>
        </p:sp>
        <p:sp>
          <p:nvSpPr>
            <p:cNvPr id="324" name="Shape 324"/>
            <p:cNvSpPr/>
            <p:nvPr/>
          </p:nvSpPr>
          <p:spPr>
            <a:xfrm>
              <a:off x="2292352" y="3657979"/>
              <a:ext cx="3004059" cy="2437642"/>
            </a:xfrm>
            <a:prstGeom prst="rect">
              <a:avLst/>
            </a:prstGeom>
            <a:solidFill>
              <a:schemeClr val="accent5">
                <a:hueOff val="-176146"/>
                <a:satOff val="3665"/>
                <a:lumOff val="-13986"/>
              </a:scheme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defTabSz="457200">
                <a:lnSpc>
                  <a:spcPct val="106666"/>
                </a:lnSpc>
                <a:spcBef>
                  <a:spcPts val="800"/>
                </a:spcBef>
                <a:defRPr sz="2500" b="1">
                  <a:solidFill>
                    <a:srgbClr val="FFFFFF"/>
                  </a:solidFill>
                  <a:latin typeface="Arial"/>
                  <a:ea typeface="Arial"/>
                  <a:cs typeface="Arial"/>
                  <a:sym typeface="Arial"/>
                </a:defRPr>
              </a:lvl1pPr>
            </a:lstStyle>
            <a:p>
              <a:r>
                <a:rPr sz="1758"/>
                <a:t>Implement international instruments for fisheries management and IUU</a:t>
              </a:r>
            </a:p>
          </p:txBody>
        </p:sp>
        <p:pic>
          <p:nvPicPr>
            <p:cNvPr id="327" name="pasted-image.pdf"/>
            <p:cNvPicPr>
              <a:picLocks noChangeAspect="1"/>
            </p:cNvPicPr>
            <p:nvPr/>
          </p:nvPicPr>
          <p:blipFill>
            <a:blip r:embed="rId3">
              <a:extLst/>
            </a:blip>
            <a:stretch>
              <a:fillRect/>
            </a:stretch>
          </p:blipFill>
          <p:spPr>
            <a:xfrm>
              <a:off x="422331" y="4069804"/>
              <a:ext cx="1664793" cy="1664792"/>
            </a:xfrm>
            <a:prstGeom prst="rect">
              <a:avLst/>
            </a:prstGeom>
            <a:ln w="12700">
              <a:miter lim="400000"/>
            </a:ln>
          </p:spPr>
        </p:pic>
      </p:grpSp>
      <p:grpSp>
        <p:nvGrpSpPr>
          <p:cNvPr id="4" name="Group 3"/>
          <p:cNvGrpSpPr/>
          <p:nvPr/>
        </p:nvGrpSpPr>
        <p:grpSpPr>
          <a:xfrm>
            <a:off x="232623" y="4547544"/>
            <a:ext cx="8654493" cy="2119514"/>
            <a:chOff x="330842" y="6467618"/>
            <a:chExt cx="12308612" cy="3014420"/>
          </a:xfrm>
        </p:grpSpPr>
        <p:sp>
          <p:nvSpPr>
            <p:cNvPr id="320" name="Shape 320"/>
            <p:cNvSpPr/>
            <p:nvPr/>
          </p:nvSpPr>
          <p:spPr>
            <a:xfrm>
              <a:off x="5410151" y="6558673"/>
              <a:ext cx="7229303" cy="271801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pPr marL="160729" indent="-160729" algn="just" defTabSz="321457">
                <a:defRPr sz="1700">
                  <a:latin typeface="Arial"/>
                  <a:ea typeface="Arial"/>
                  <a:cs typeface="Arial"/>
                  <a:sym typeface="Arial"/>
                </a:defRPr>
              </a:pPr>
              <a:r>
                <a:rPr sz="1195" dirty="0"/>
                <a:t>•	National and regional level, national law enforcement agencies, fisheries authorities, coast guards, customs, port authorities</a:t>
              </a:r>
            </a:p>
            <a:p>
              <a:pPr marL="160729" indent="-160729" algn="just" defTabSz="321457">
                <a:defRPr sz="1700">
                  <a:latin typeface="Arial"/>
                  <a:ea typeface="Arial"/>
                  <a:cs typeface="Arial"/>
                  <a:sym typeface="Arial"/>
                </a:defRPr>
              </a:pPr>
              <a:r>
                <a:rPr sz="1195" dirty="0"/>
                <a:t>•	Coordinate with FCWC, COREP, COMHAFAT/ATLAFCO, SRFC, ICCAT, INTERPOL, Fish-</a:t>
              </a:r>
              <a:r>
                <a:rPr sz="1195" dirty="0" err="1"/>
                <a:t>i</a:t>
              </a:r>
              <a:r>
                <a:rPr sz="1195" dirty="0"/>
                <a:t> Africa, Stop Illegal Fishing, EU, State and non-State actors</a:t>
              </a:r>
            </a:p>
            <a:p>
              <a:pPr marL="160729" indent="-160729" algn="just" defTabSz="321457">
                <a:defRPr sz="1700">
                  <a:latin typeface="Arial"/>
                  <a:ea typeface="Arial"/>
                  <a:cs typeface="Arial"/>
                  <a:sym typeface="Arial"/>
                </a:defRPr>
              </a:pPr>
              <a:r>
                <a:rPr sz="1195" dirty="0"/>
                <a:t>•	Establish regional arrangement for implementation of PSMA, MCS and other instruments to combat IUU fishing</a:t>
              </a:r>
            </a:p>
            <a:p>
              <a:pPr marL="160729" indent="-160729" algn="just" defTabSz="321457">
                <a:defRPr sz="1700">
                  <a:latin typeface="Arial"/>
                  <a:ea typeface="Arial"/>
                  <a:cs typeface="Arial"/>
                  <a:sym typeface="Arial"/>
                </a:defRPr>
              </a:pPr>
              <a:r>
                <a:rPr sz="1195" dirty="0"/>
                <a:t>•	Enhance effectiveness of and strengthen RFMOs/RFBs for fisheries management, implementation of instruments and enforcement of regulations</a:t>
              </a:r>
            </a:p>
          </p:txBody>
        </p:sp>
        <p:sp>
          <p:nvSpPr>
            <p:cNvPr id="325" name="Shape 325"/>
            <p:cNvSpPr/>
            <p:nvPr/>
          </p:nvSpPr>
          <p:spPr>
            <a:xfrm>
              <a:off x="2292352" y="6467618"/>
              <a:ext cx="3004059" cy="3014420"/>
            </a:xfrm>
            <a:prstGeom prst="rect">
              <a:avLst/>
            </a:prstGeom>
            <a:solidFill>
              <a:schemeClr val="accent5">
                <a:hueOff val="-176146"/>
                <a:satOff val="3665"/>
                <a:lumOff val="-13986"/>
              </a:scheme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defTabSz="457200">
                <a:lnSpc>
                  <a:spcPct val="106666"/>
                </a:lnSpc>
                <a:spcBef>
                  <a:spcPts val="800"/>
                </a:spcBef>
                <a:defRPr sz="2500" b="1">
                  <a:solidFill>
                    <a:srgbClr val="FFFFFF"/>
                  </a:solidFill>
                  <a:latin typeface="Arial"/>
                  <a:ea typeface="Arial"/>
                  <a:cs typeface="Arial"/>
                  <a:sym typeface="Arial"/>
                </a:defRPr>
              </a:lvl1pPr>
            </a:lstStyle>
            <a:p>
              <a:r>
                <a:rPr sz="1758" dirty="0"/>
                <a:t>Reinforce regional cooperation and coordination</a:t>
              </a:r>
            </a:p>
          </p:txBody>
        </p:sp>
        <p:pic>
          <p:nvPicPr>
            <p:cNvPr id="328" name="pasted-image.pdf"/>
            <p:cNvPicPr>
              <a:picLocks noChangeAspect="1"/>
            </p:cNvPicPr>
            <p:nvPr/>
          </p:nvPicPr>
          <p:blipFill>
            <a:blip r:embed="rId4">
              <a:extLst/>
            </a:blip>
            <a:stretch>
              <a:fillRect/>
            </a:stretch>
          </p:blipFill>
          <p:spPr>
            <a:xfrm>
              <a:off x="330842" y="7496859"/>
              <a:ext cx="1847770" cy="1258861"/>
            </a:xfrm>
            <a:prstGeom prst="rect">
              <a:avLst/>
            </a:prstGeom>
            <a:ln w="12700">
              <a:miter lim="400000"/>
            </a:ln>
          </p:spPr>
        </p:pic>
      </p:grpSp>
      <p:sp>
        <p:nvSpPr>
          <p:cNvPr id="329" name="Shape 329"/>
          <p:cNvSpPr/>
          <p:nvPr/>
        </p:nvSpPr>
        <p:spPr>
          <a:xfrm>
            <a:off x="615910" y="2460306"/>
            <a:ext cx="7912180" cy="1"/>
          </a:xfrm>
          <a:prstGeom prst="line">
            <a:avLst/>
          </a:prstGeom>
          <a:ln w="38100" cap="rnd">
            <a:solidFill>
              <a:schemeClr val="accent1">
                <a:hueOff val="47394"/>
                <a:satOff val="-25753"/>
                <a:lumOff val="-7544"/>
              </a:schemeClr>
            </a:solidFill>
            <a:custDash>
              <a:ds d="100000" sp="200000"/>
            </a:custDash>
            <a:miter lim="400000"/>
          </a:ln>
        </p:spPr>
        <p:txBody>
          <a:bodyPr lIns="35719" tIns="35719" rIns="35719" bIns="35719" anchor="ctr"/>
          <a:lstStyle/>
          <a:p>
            <a:pPr>
              <a:defRPr sz="2400"/>
            </a:pPr>
            <a:endParaRPr sz="1687"/>
          </a:p>
        </p:txBody>
      </p:sp>
      <p:sp>
        <p:nvSpPr>
          <p:cNvPr id="330" name="Shape 330"/>
          <p:cNvSpPr/>
          <p:nvPr/>
        </p:nvSpPr>
        <p:spPr>
          <a:xfrm>
            <a:off x="705207" y="4415907"/>
            <a:ext cx="7912180" cy="1"/>
          </a:xfrm>
          <a:prstGeom prst="line">
            <a:avLst/>
          </a:prstGeom>
          <a:ln w="38100" cap="rnd">
            <a:solidFill>
              <a:schemeClr val="accent1">
                <a:hueOff val="47394"/>
                <a:satOff val="-25753"/>
                <a:lumOff val="-7544"/>
              </a:schemeClr>
            </a:solidFill>
            <a:custDash>
              <a:ds d="100000" sp="200000"/>
            </a:custDash>
            <a:miter lim="400000"/>
          </a:ln>
        </p:spPr>
        <p:txBody>
          <a:bodyPr lIns="35719" tIns="35719" rIns="35719" bIns="35719" anchor="ctr"/>
          <a:lstStyle/>
          <a:p>
            <a:pPr>
              <a:defRPr sz="2400"/>
            </a:pPr>
            <a:endParaRPr sz="1687"/>
          </a:p>
        </p:txBody>
      </p:sp>
    </p:spTree>
    <p:extLst>
      <p:ext uri="{BB962C8B-B14F-4D97-AF65-F5344CB8AC3E}">
        <p14:creationId xmlns:p14="http://schemas.microsoft.com/office/powerpoint/2010/main" val="65526348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sldNum" sz="quarter" idx="4294967295"/>
          </p:nvPr>
        </p:nvSpPr>
        <p:spPr>
          <a:xfrm>
            <a:off x="4482667" y="6505277"/>
            <a:ext cx="169736" cy="26789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23</a:t>
            </a:fld>
            <a:endParaRPr/>
          </a:p>
        </p:txBody>
      </p:sp>
      <p:sp>
        <p:nvSpPr>
          <p:cNvPr id="195" name="Shape 195"/>
          <p:cNvSpPr/>
          <p:nvPr/>
        </p:nvSpPr>
        <p:spPr>
          <a:xfrm>
            <a:off x="2137481" y="689203"/>
            <a:ext cx="4827348" cy="65646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chemeClr val="accent1"/>
                </a:solidFill>
                <a:latin typeface="Helvetica"/>
                <a:ea typeface="Helvetica"/>
                <a:cs typeface="Helvetica"/>
                <a:sym typeface="Helvetica"/>
              </a:defRPr>
            </a:lvl1pPr>
          </a:lstStyle>
          <a:p>
            <a:r>
              <a:rPr lang="en-US" sz="3797" dirty="0"/>
              <a:t>Take Home Message</a:t>
            </a:r>
            <a:endParaRPr sz="3797" dirty="0"/>
          </a:p>
        </p:txBody>
      </p:sp>
      <p:sp>
        <p:nvSpPr>
          <p:cNvPr id="196" name="Shape 196"/>
          <p:cNvSpPr/>
          <p:nvPr/>
        </p:nvSpPr>
        <p:spPr>
          <a:xfrm>
            <a:off x="1352433" y="2107638"/>
            <a:ext cx="6773101" cy="1976760"/>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b="1">
                <a:solidFill>
                  <a:schemeClr val="accent1"/>
                </a:solidFill>
                <a:latin typeface="Helvetica"/>
                <a:ea typeface="Helvetica"/>
                <a:cs typeface="Helvetica"/>
                <a:sym typeface="Helvetica"/>
              </a:defRPr>
            </a:pPr>
            <a:r>
              <a:rPr lang="en-US" sz="3094" dirty="0">
                <a:solidFill>
                  <a:srgbClr val="000000"/>
                </a:solidFill>
              </a:rPr>
              <a:t>Governments to sign on the </a:t>
            </a:r>
            <a:r>
              <a:rPr lang="en-US" sz="3094" b="1" dirty="0">
                <a:solidFill>
                  <a:srgbClr val="0070C0"/>
                </a:solidFill>
              </a:rPr>
              <a:t>Port State Measures Agreement </a:t>
            </a:r>
            <a:r>
              <a:rPr lang="en-US" sz="3094" dirty="0">
                <a:solidFill>
                  <a:srgbClr val="000000"/>
                </a:solidFill>
              </a:rPr>
              <a:t>and to consider taking immediate action to implement the treaty.</a:t>
            </a:r>
            <a:endParaRPr sz="3094" dirty="0">
              <a:solidFill>
                <a:srgbClr val="000000"/>
              </a:solidFill>
            </a:endParaRPr>
          </a:p>
        </p:txBody>
      </p:sp>
      <p:sp>
        <p:nvSpPr>
          <p:cNvPr id="22" name="Shape 160"/>
          <p:cNvSpPr/>
          <p:nvPr/>
        </p:nvSpPr>
        <p:spPr>
          <a:xfrm>
            <a:off x="615910" y="1692497"/>
            <a:ext cx="7912180" cy="1"/>
          </a:xfrm>
          <a:prstGeom prst="line">
            <a:avLst/>
          </a:prstGeom>
          <a:ln w="38100" cap="rnd">
            <a:solidFill>
              <a:schemeClr val="accent1">
                <a:hueOff val="47394"/>
                <a:satOff val="-25753"/>
                <a:lumOff val="-7544"/>
              </a:schemeClr>
            </a:solidFill>
            <a:custDash>
              <a:ds d="100000" sp="200000"/>
            </a:custDash>
            <a:miter lim="400000"/>
          </a:ln>
        </p:spPr>
        <p:txBody>
          <a:bodyPr lIns="35719" tIns="35719" rIns="35719" bIns="35719" anchor="ctr"/>
          <a:lstStyle/>
          <a:p>
            <a:pPr>
              <a:defRPr sz="2400"/>
            </a:pPr>
            <a:endParaRPr sz="1687"/>
          </a:p>
        </p:txBody>
      </p:sp>
      <p:pic>
        <p:nvPicPr>
          <p:cNvPr id="23" name="pasted-image.pdf"/>
          <p:cNvPicPr>
            <a:picLocks noChangeAspect="1"/>
          </p:cNvPicPr>
          <p:nvPr/>
        </p:nvPicPr>
        <p:blipFill>
          <a:blip r:embed="rId2">
            <a:extLst/>
          </a:blip>
          <a:stretch>
            <a:fillRect/>
          </a:stretch>
        </p:blipFill>
        <p:spPr>
          <a:xfrm>
            <a:off x="2497816" y="-1675280"/>
            <a:ext cx="1480177" cy="826476"/>
          </a:xfrm>
          <a:prstGeom prst="rect">
            <a:avLst/>
          </a:prstGeom>
          <a:ln w="12700">
            <a:miter lim="400000"/>
          </a:ln>
        </p:spPr>
      </p:pic>
      <p:pic>
        <p:nvPicPr>
          <p:cNvPr id="24" name="pasted-image.pdf"/>
          <p:cNvPicPr>
            <a:picLocks noChangeAspect="1"/>
          </p:cNvPicPr>
          <p:nvPr/>
        </p:nvPicPr>
        <p:blipFill>
          <a:blip r:embed="rId2">
            <a:extLst/>
          </a:blip>
          <a:stretch>
            <a:fillRect/>
          </a:stretch>
        </p:blipFill>
        <p:spPr>
          <a:xfrm>
            <a:off x="2604972" y="-1568124"/>
            <a:ext cx="1480177" cy="826476"/>
          </a:xfrm>
          <a:prstGeom prst="rect">
            <a:avLst/>
          </a:prstGeom>
          <a:ln w="12700">
            <a:miter lim="400000"/>
          </a:ln>
        </p:spPr>
      </p:pic>
      <p:pic>
        <p:nvPicPr>
          <p:cNvPr id="25" name="pasted-image.pdf"/>
          <p:cNvPicPr>
            <a:picLocks noChangeAspect="1"/>
          </p:cNvPicPr>
          <p:nvPr/>
        </p:nvPicPr>
        <p:blipFill>
          <a:blip r:embed="rId2">
            <a:extLst/>
          </a:blip>
          <a:stretch>
            <a:fillRect/>
          </a:stretch>
        </p:blipFill>
        <p:spPr>
          <a:xfrm>
            <a:off x="2712129" y="-1460968"/>
            <a:ext cx="1480177" cy="826476"/>
          </a:xfrm>
          <a:prstGeom prst="rect">
            <a:avLst/>
          </a:prstGeom>
          <a:ln w="12700">
            <a:miter lim="400000"/>
          </a:ln>
        </p:spPr>
      </p:pic>
      <p:pic>
        <p:nvPicPr>
          <p:cNvPr id="26" name="pasted-image.pdf"/>
          <p:cNvPicPr>
            <a:picLocks noChangeAspect="1"/>
          </p:cNvPicPr>
          <p:nvPr/>
        </p:nvPicPr>
        <p:blipFill>
          <a:blip r:embed="rId2">
            <a:extLst/>
          </a:blip>
          <a:stretch>
            <a:fillRect/>
          </a:stretch>
        </p:blipFill>
        <p:spPr>
          <a:xfrm>
            <a:off x="2819285" y="-1353811"/>
            <a:ext cx="1480177" cy="826476"/>
          </a:xfrm>
          <a:prstGeom prst="rect">
            <a:avLst/>
          </a:prstGeom>
          <a:ln w="12700">
            <a:miter lim="400000"/>
          </a:ln>
        </p:spPr>
      </p:pic>
      <p:pic>
        <p:nvPicPr>
          <p:cNvPr id="27" name="pasted-image.pdf"/>
          <p:cNvPicPr>
            <a:picLocks noChangeAspect="1"/>
          </p:cNvPicPr>
          <p:nvPr/>
        </p:nvPicPr>
        <p:blipFill>
          <a:blip r:embed="rId2">
            <a:extLst/>
          </a:blip>
          <a:stretch>
            <a:fillRect/>
          </a:stretch>
        </p:blipFill>
        <p:spPr>
          <a:xfrm>
            <a:off x="3575170" y="-1970157"/>
            <a:ext cx="1480177" cy="826476"/>
          </a:xfrm>
          <a:prstGeom prst="rect">
            <a:avLst/>
          </a:prstGeom>
          <a:ln w="12700">
            <a:miter lim="400000"/>
          </a:ln>
        </p:spPr>
      </p:pic>
      <p:pic>
        <p:nvPicPr>
          <p:cNvPr id="28" name="pasted-image.pdf"/>
          <p:cNvPicPr>
            <a:picLocks noChangeAspect="1"/>
          </p:cNvPicPr>
          <p:nvPr/>
        </p:nvPicPr>
        <p:blipFill>
          <a:blip r:embed="rId2">
            <a:extLst/>
          </a:blip>
          <a:stretch>
            <a:fillRect/>
          </a:stretch>
        </p:blipFill>
        <p:spPr>
          <a:xfrm>
            <a:off x="3682327" y="-1863001"/>
            <a:ext cx="1480177" cy="826476"/>
          </a:xfrm>
          <a:prstGeom prst="rect">
            <a:avLst/>
          </a:prstGeom>
          <a:ln w="12700">
            <a:miter lim="400000"/>
          </a:ln>
        </p:spPr>
      </p:pic>
      <p:pic>
        <p:nvPicPr>
          <p:cNvPr id="30" name="pasted-image.pdf"/>
          <p:cNvPicPr>
            <a:picLocks noChangeAspect="1"/>
          </p:cNvPicPr>
          <p:nvPr/>
        </p:nvPicPr>
        <p:blipFill>
          <a:blip r:embed="rId2">
            <a:extLst/>
          </a:blip>
          <a:stretch>
            <a:fillRect/>
          </a:stretch>
        </p:blipFill>
        <p:spPr>
          <a:xfrm>
            <a:off x="3480191" y="4855540"/>
            <a:ext cx="2004953" cy="1119492"/>
          </a:xfrm>
          <a:prstGeom prst="rect">
            <a:avLst/>
          </a:prstGeom>
          <a:ln w="12700">
            <a:miter lim="400000"/>
          </a:ln>
        </p:spPr>
      </p:pic>
    </p:spTree>
    <p:extLst>
      <p:ext uri="{BB962C8B-B14F-4D97-AF65-F5344CB8AC3E}">
        <p14:creationId xmlns:p14="http://schemas.microsoft.com/office/powerpoint/2010/main" val="328424451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Shape 354"/>
          <p:cNvSpPr>
            <a:spLocks noGrp="1"/>
          </p:cNvSpPr>
          <p:nvPr>
            <p:ph type="subTitle" sz="quarter" idx="1"/>
          </p:nvPr>
        </p:nvSpPr>
        <p:spPr>
          <a:xfrm>
            <a:off x="2461736" y="4945290"/>
            <a:ext cx="7358063" cy="584723"/>
          </a:xfrm>
          <a:prstGeom prst="rect">
            <a:avLst/>
          </a:prstGeom>
        </p:spPr>
        <p:txBody>
          <a:bodyPr>
            <a:normAutofit fontScale="70000" lnSpcReduction="20000"/>
          </a:bodyPr>
          <a:lstStyle/>
          <a:p>
            <a:pPr defTabSz="406644">
              <a:defRPr sz="2376"/>
            </a:pPr>
            <a:r>
              <a:t>Ndiaga Gueye</a:t>
            </a:r>
          </a:p>
          <a:p>
            <a:pPr defTabSz="406644">
              <a:defRPr sz="2376"/>
            </a:pPr>
            <a:r>
              <a:rPr u="sng" dirty="0">
                <a:hlinkClick r:id="rId2"/>
              </a:rPr>
              <a:t>ndiaga.gueye@fao.org</a:t>
            </a:r>
          </a:p>
        </p:txBody>
      </p:sp>
      <p:sp>
        <p:nvSpPr>
          <p:cNvPr id="356" name="Shape 356"/>
          <p:cNvSpPr>
            <a:spLocks noGrp="1"/>
          </p:cNvSpPr>
          <p:nvPr>
            <p:ph type="sldNum" sz="quarter" idx="4294967295"/>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24</a:t>
            </a:fld>
            <a:endParaRPr/>
          </a:p>
        </p:txBody>
      </p:sp>
      <p:sp>
        <p:nvSpPr>
          <p:cNvPr id="357" name="Shape 357"/>
          <p:cNvSpPr/>
          <p:nvPr/>
        </p:nvSpPr>
        <p:spPr>
          <a:xfrm>
            <a:off x="5289229" y="3518932"/>
            <a:ext cx="887487" cy="26693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b="1">
                <a:solidFill>
                  <a:schemeClr val="accent1"/>
                </a:solidFill>
                <a:latin typeface="Helvetica"/>
                <a:ea typeface="Helvetica"/>
                <a:cs typeface="Helvetica"/>
                <a:sym typeface="Helvetica"/>
              </a:defRPr>
            </a:lvl1pPr>
          </a:lstStyle>
          <a:p>
            <a:r>
              <a:rPr sz="1266" dirty="0"/>
              <a:t>Thank You</a:t>
            </a:r>
          </a:p>
        </p:txBody>
      </p:sp>
      <p:pic>
        <p:nvPicPr>
          <p:cNvPr id="6" name="esignature-en.png"/>
          <p:cNvPicPr>
            <a:picLocks noChangeAspect="1"/>
          </p:cNvPicPr>
          <p:nvPr/>
        </p:nvPicPr>
        <p:blipFill>
          <a:blip r:embed="rId3">
            <a:extLst/>
          </a:blip>
          <a:stretch>
            <a:fillRect/>
          </a:stretch>
        </p:blipFill>
        <p:spPr>
          <a:xfrm>
            <a:off x="4949330" y="1317633"/>
            <a:ext cx="2840149" cy="902887"/>
          </a:xfrm>
          <a:prstGeom prst="rect">
            <a:avLst/>
          </a:prstGeom>
          <a:ln w="12700">
            <a:miter lim="400000"/>
          </a:ln>
        </p:spPr>
      </p:pic>
      <p:sp>
        <p:nvSpPr>
          <p:cNvPr id="8" name="Rectangle 7"/>
          <p:cNvSpPr/>
          <p:nvPr/>
        </p:nvSpPr>
        <p:spPr>
          <a:xfrm flipV="1">
            <a:off x="208023" y="3479287"/>
            <a:ext cx="2998092" cy="331758"/>
          </a:xfrm>
          <a:prstGeom prst="rect">
            <a:avLst/>
          </a:prstGeom>
          <a:blipFill rotWithShape="1">
            <a:blip r:embed="rId4"/>
            <a:srcRect/>
            <a:tile tx="0" ty="0" sx="100000" sy="100000" flip="none" algn="tl"/>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hangingPunct="0"/>
            <a:endParaRPr lang="en-US" sz="1687">
              <a:solidFill>
                <a:srgbClr val="FFFFFF"/>
              </a:solidFill>
              <a:sym typeface="Helvetica Light"/>
            </a:endParaRPr>
          </a:p>
        </p:txBody>
      </p:sp>
    </p:spTree>
    <p:extLst>
      <p:ext uri="{BB962C8B-B14F-4D97-AF65-F5344CB8AC3E}">
        <p14:creationId xmlns:p14="http://schemas.microsoft.com/office/powerpoint/2010/main" val="3539562884"/>
      </p:ext>
    </p:extLst>
  </p:cSld>
  <p:clrMapOvr>
    <a:masterClrMapping/>
  </p:clrMapOvr>
  <p:transition spd="slow"/>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TotalTime>
  <Words>1631</Words>
  <Application>Microsoft Office PowerPoint</Application>
  <PresentationFormat>Affichage à l'écran (4:3)</PresentationFormat>
  <Paragraphs>256</Paragraphs>
  <Slides>24</Slides>
  <Notes>20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24</vt:i4>
      </vt:variant>
    </vt:vector>
  </HeadingPairs>
  <TitlesOfParts>
    <vt:vector size="34" baseType="lpstr">
      <vt:lpstr>SimSun</vt:lpstr>
      <vt:lpstr>Adobe Fangsong Std R</vt:lpstr>
      <vt:lpstr>Arial</vt:lpstr>
      <vt:lpstr>Calibri</vt:lpstr>
      <vt:lpstr>Calibri Light</vt:lpstr>
      <vt:lpstr>Candara</vt:lpstr>
      <vt:lpstr>Helvetica</vt:lpstr>
      <vt:lpstr>Helvetica Light</vt:lpstr>
      <vt:lpstr>Times New Roman</vt:lpstr>
      <vt:lpstr>Office Theme</vt:lpstr>
      <vt:lpstr>REGIONAL INTIATIVES FOR SUSTAINABLE USE OF THE AFRICAN OCEANS AND SEAS</vt:lpstr>
      <vt:lpstr> FAO MANDATE </vt:lpstr>
      <vt:lpstr>ONE OF OUR STRATEGIC OBJECTIVES</vt:lpstr>
      <vt:lpstr>Overview of the presentation</vt:lpstr>
      <vt:lpstr>Présentation PowerPoint</vt:lpstr>
      <vt:lpstr>Socio economic importance of fish and seafood</vt:lpstr>
      <vt:lpstr>Fish as food</vt:lpstr>
      <vt:lpstr>Présentation PowerPoint</vt:lpstr>
      <vt:lpstr>Fisheries Management</vt:lpstr>
      <vt:lpstr>International Instruments for fisheries conservation, management and governance</vt:lpstr>
      <vt:lpstr>Major instruments and Processes: Fisheries</vt:lpstr>
      <vt:lpstr>Binding Legal Instruments</vt:lpstr>
      <vt:lpstr>Non-binding instruments</vt:lpstr>
      <vt:lpstr>Origin and role of regional fisheries bodies and management organizations  (RFBs &amp; RFMOs)</vt:lpstr>
      <vt:lpstr>Présentation PowerPoint</vt:lpstr>
      <vt:lpstr>Regional Institutional Context</vt:lpstr>
      <vt:lpstr>Other organisations</vt:lpstr>
      <vt:lpstr>Challenges</vt:lpstr>
      <vt:lpstr>Key Fisheries Management Issues</vt:lpstr>
      <vt:lpstr>IUU Fishing in the Africa Region</vt:lpstr>
      <vt:lpstr>Persistent Challenges to Combat IUU fishing</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INTIATIVES FOR SUSTAINABLE USE OF THE AFRICAN OCEANS AND SEAS</dc:title>
  <dc:creator>McDonough, Sakchai (FAORAF)</dc:creator>
  <cp:lastModifiedBy>Ndiaga Gueye</cp:lastModifiedBy>
  <cp:revision>27</cp:revision>
  <dcterms:created xsi:type="dcterms:W3CDTF">2017-04-18T11:45:42Z</dcterms:created>
  <dcterms:modified xsi:type="dcterms:W3CDTF">2017-04-20T14:11:32Z</dcterms:modified>
</cp:coreProperties>
</file>