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2"/>
  </p:notesMasterIdLst>
  <p:handoutMasterIdLst>
    <p:handoutMasterId r:id="rId23"/>
  </p:handoutMasterIdLst>
  <p:sldIdLst>
    <p:sldId id="321" r:id="rId2"/>
    <p:sldId id="306" r:id="rId3"/>
    <p:sldId id="336" r:id="rId4"/>
    <p:sldId id="337" r:id="rId5"/>
    <p:sldId id="338" r:id="rId6"/>
    <p:sldId id="322" r:id="rId7"/>
    <p:sldId id="323" r:id="rId8"/>
    <p:sldId id="325" r:id="rId9"/>
    <p:sldId id="330" r:id="rId10"/>
    <p:sldId id="339" r:id="rId11"/>
    <p:sldId id="327" r:id="rId12"/>
    <p:sldId id="331" r:id="rId13"/>
    <p:sldId id="328" r:id="rId14"/>
    <p:sldId id="326" r:id="rId15"/>
    <p:sldId id="332" r:id="rId16"/>
    <p:sldId id="335" r:id="rId17"/>
    <p:sldId id="333" r:id="rId18"/>
    <p:sldId id="340" r:id="rId19"/>
    <p:sldId id="341" r:id="rId20"/>
    <p:sldId id="334" r:id="rId21"/>
  </p:sldIdLst>
  <p:sldSz cx="10080625" cy="7559675"/>
  <p:notesSz cx="6797675" cy="9926638"/>
  <p:defaultTextStyle>
    <a:defPPr>
      <a:defRPr lang="en-GB"/>
    </a:defPPr>
    <a:lvl1pPr algn="l" defTabSz="449263" rtl="0" eaLnBrk="0" fontAlgn="base" hangingPunct="0">
      <a:spcBef>
        <a:spcPct val="0"/>
      </a:spcBef>
      <a:spcAft>
        <a:spcPct val="0"/>
      </a:spcAft>
      <a:defRPr kern="1200">
        <a:solidFill>
          <a:schemeClr val="bg1"/>
        </a:solidFill>
        <a:latin typeface="Arial" panose="020B0604020202020204" pitchFamily="34" charset="0"/>
        <a:ea typeface="MS Gothic" panose="020B0609070205080204" pitchFamily="49" charset="-128"/>
        <a:cs typeface="+mn-cs"/>
      </a:defRPr>
    </a:lvl1pPr>
    <a:lvl2pPr marL="430213" indent="-215900" algn="l" defTabSz="449263" rtl="0" eaLnBrk="0" fontAlgn="base" hangingPunct="0">
      <a:spcBef>
        <a:spcPct val="0"/>
      </a:spcBef>
      <a:spcAft>
        <a:spcPct val="0"/>
      </a:spcAft>
      <a:defRPr kern="1200">
        <a:solidFill>
          <a:schemeClr val="bg1"/>
        </a:solidFill>
        <a:latin typeface="Arial" panose="020B0604020202020204" pitchFamily="34" charset="0"/>
        <a:ea typeface="MS Gothic" panose="020B0609070205080204" pitchFamily="49" charset="-128"/>
        <a:cs typeface="+mn-cs"/>
      </a:defRPr>
    </a:lvl2pPr>
    <a:lvl3pPr marL="646113" indent="-215900" algn="l" defTabSz="449263" rtl="0" eaLnBrk="0" fontAlgn="base" hangingPunct="0">
      <a:spcBef>
        <a:spcPct val="0"/>
      </a:spcBef>
      <a:spcAft>
        <a:spcPct val="0"/>
      </a:spcAft>
      <a:defRPr kern="1200">
        <a:solidFill>
          <a:schemeClr val="bg1"/>
        </a:solidFill>
        <a:latin typeface="Arial" panose="020B0604020202020204" pitchFamily="34" charset="0"/>
        <a:ea typeface="MS Gothic" panose="020B0609070205080204" pitchFamily="49" charset="-128"/>
        <a:cs typeface="+mn-cs"/>
      </a:defRPr>
    </a:lvl3pPr>
    <a:lvl4pPr marL="862013" indent="-214313" algn="l" defTabSz="449263" rtl="0" eaLnBrk="0" fontAlgn="base" hangingPunct="0">
      <a:spcBef>
        <a:spcPct val="0"/>
      </a:spcBef>
      <a:spcAft>
        <a:spcPct val="0"/>
      </a:spcAft>
      <a:defRPr kern="1200">
        <a:solidFill>
          <a:schemeClr val="bg1"/>
        </a:solidFill>
        <a:latin typeface="Arial" panose="020B0604020202020204" pitchFamily="34" charset="0"/>
        <a:ea typeface="MS Gothic" panose="020B0609070205080204" pitchFamily="49" charset="-128"/>
        <a:cs typeface="+mn-cs"/>
      </a:defRPr>
    </a:lvl4pPr>
    <a:lvl5pPr marL="1077913" indent="-215900" algn="l" defTabSz="449263" rtl="0" eaLnBrk="0" fontAlgn="base" hangingPunct="0">
      <a:spcBef>
        <a:spcPct val="0"/>
      </a:spcBef>
      <a:spcAft>
        <a:spcPct val="0"/>
      </a:spcAft>
      <a:defRPr kern="1200">
        <a:solidFill>
          <a:schemeClr val="bg1"/>
        </a:solidFill>
        <a:latin typeface="Arial" panose="020B0604020202020204" pitchFamily="34" charset="0"/>
        <a:ea typeface="MS Gothic" panose="020B0609070205080204" pitchFamily="49" charset="-128"/>
        <a:cs typeface="+mn-cs"/>
      </a:defRPr>
    </a:lvl5pPr>
    <a:lvl6pPr marL="2286000" algn="l" defTabSz="914400" rtl="0" eaLnBrk="1" latinLnBrk="0" hangingPunct="1">
      <a:defRPr kern="1200">
        <a:solidFill>
          <a:schemeClr val="bg1"/>
        </a:solidFill>
        <a:latin typeface="Arial" panose="020B0604020202020204" pitchFamily="34" charset="0"/>
        <a:ea typeface="MS Gothic" panose="020B0609070205080204" pitchFamily="49" charset="-128"/>
        <a:cs typeface="+mn-cs"/>
      </a:defRPr>
    </a:lvl6pPr>
    <a:lvl7pPr marL="2743200" algn="l" defTabSz="914400" rtl="0" eaLnBrk="1" latinLnBrk="0" hangingPunct="1">
      <a:defRPr kern="1200">
        <a:solidFill>
          <a:schemeClr val="bg1"/>
        </a:solidFill>
        <a:latin typeface="Arial" panose="020B0604020202020204" pitchFamily="34" charset="0"/>
        <a:ea typeface="MS Gothic" panose="020B0609070205080204" pitchFamily="49" charset="-128"/>
        <a:cs typeface="+mn-cs"/>
      </a:defRPr>
    </a:lvl7pPr>
    <a:lvl8pPr marL="3200400" algn="l" defTabSz="914400" rtl="0" eaLnBrk="1" latinLnBrk="0" hangingPunct="1">
      <a:defRPr kern="1200">
        <a:solidFill>
          <a:schemeClr val="bg1"/>
        </a:solidFill>
        <a:latin typeface="Arial" panose="020B0604020202020204" pitchFamily="34" charset="0"/>
        <a:ea typeface="MS Gothic" panose="020B0609070205080204" pitchFamily="49" charset="-128"/>
        <a:cs typeface="+mn-cs"/>
      </a:defRPr>
    </a:lvl8pPr>
    <a:lvl9pPr marL="3657600" algn="l" defTabSz="914400" rtl="0" eaLnBrk="1" latinLnBrk="0" hangingPunct="1">
      <a:defRPr kern="1200">
        <a:solidFill>
          <a:schemeClr val="bg1"/>
        </a:solidFill>
        <a:latin typeface="Arial" panose="020B0604020202020204" pitchFamily="34" charset="0"/>
        <a:ea typeface="MS Gothic" panose="020B0609070205080204" pitchFamily="49"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674" userDrawn="1">
          <p15:clr>
            <a:srgbClr val="A4A3A4"/>
          </p15:clr>
        </p15:guide>
        <p15:guide id="2" pos="19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FF99"/>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91" autoAdjust="0"/>
    <p:restoredTop sz="92580" autoAdjust="0"/>
  </p:normalViewPr>
  <p:slideViewPr>
    <p:cSldViewPr>
      <p:cViewPr varScale="1">
        <p:scale>
          <a:sx n="63" d="100"/>
          <a:sy n="63" d="100"/>
        </p:scale>
        <p:origin x="1512" y="60"/>
      </p:cViewPr>
      <p:guideLst>
        <p:guide orient="horz" pos="2160"/>
        <p:guide pos="2880"/>
      </p:guideLst>
    </p:cSldViewPr>
  </p:slideViewPr>
  <p:outlineViewPr>
    <p:cViewPr varScale="1">
      <p:scale>
        <a:sx n="170" d="200"/>
        <a:sy n="170" d="200"/>
      </p:scale>
      <p:origin x="0" y="-30768"/>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59" d="100"/>
          <a:sy n="59" d="100"/>
        </p:scale>
        <p:origin x="-1752" y="-72"/>
      </p:cViewPr>
      <p:guideLst>
        <p:guide orient="horz" pos="2674"/>
        <p:guide pos="19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Estimated Supply-Demand Balance for Officers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Sheet2!$J$20</c:f>
              <c:strCache>
                <c:ptCount val="1"/>
                <c:pt idx="0">
                  <c:v>2015</c:v>
                </c:pt>
              </c:strCache>
            </c:strRef>
          </c:tx>
          <c:spPr>
            <a:solidFill>
              <a:schemeClr val="accent1"/>
            </a:solidFill>
            <a:ln>
              <a:noFill/>
            </a:ln>
            <a:effectLst/>
            <a:sp3d/>
          </c:spPr>
          <c:invertIfNegative val="0"/>
          <c:cat>
            <c:strRef>
              <c:f>Sheet2!$I$21:$I$24</c:f>
              <c:strCache>
                <c:ptCount val="4"/>
                <c:pt idx="0">
                  <c:v>Supply</c:v>
                </c:pt>
                <c:pt idx="1">
                  <c:v>Demand</c:v>
                </c:pt>
                <c:pt idx="2">
                  <c:v>Shortage/Surplus</c:v>
                </c:pt>
                <c:pt idx="3">
                  <c:v>%</c:v>
                </c:pt>
              </c:strCache>
            </c:strRef>
          </c:cat>
          <c:val>
            <c:numRef>
              <c:f>Sheet2!$J$21:$J$24</c:f>
              <c:numCache>
                <c:formatCode>0</c:formatCode>
                <c:ptCount val="4"/>
                <c:pt idx="0">
                  <c:v>774000</c:v>
                </c:pt>
                <c:pt idx="1">
                  <c:v>790500</c:v>
                </c:pt>
                <c:pt idx="2">
                  <c:v>-16500</c:v>
                </c:pt>
                <c:pt idx="3" formatCode="0.0%">
                  <c:v>2.1000000000000001E-2</c:v>
                </c:pt>
              </c:numCache>
            </c:numRef>
          </c:val>
        </c:ser>
        <c:ser>
          <c:idx val="1"/>
          <c:order val="1"/>
          <c:tx>
            <c:strRef>
              <c:f>Sheet2!$K$20</c:f>
              <c:strCache>
                <c:ptCount val="1"/>
                <c:pt idx="0">
                  <c:v>2020</c:v>
                </c:pt>
              </c:strCache>
            </c:strRef>
          </c:tx>
          <c:spPr>
            <a:solidFill>
              <a:schemeClr val="accent2"/>
            </a:solidFill>
            <a:ln>
              <a:noFill/>
            </a:ln>
            <a:effectLst/>
            <a:sp3d/>
          </c:spPr>
          <c:invertIfNegative val="0"/>
          <c:cat>
            <c:strRef>
              <c:f>Sheet2!$I$21:$I$24</c:f>
              <c:strCache>
                <c:ptCount val="4"/>
                <c:pt idx="0">
                  <c:v>Supply</c:v>
                </c:pt>
                <c:pt idx="1">
                  <c:v>Demand</c:v>
                </c:pt>
                <c:pt idx="2">
                  <c:v>Shortage/Surplus</c:v>
                </c:pt>
                <c:pt idx="3">
                  <c:v>%</c:v>
                </c:pt>
              </c:strCache>
            </c:strRef>
          </c:cat>
          <c:val>
            <c:numRef>
              <c:f>Sheet2!$K$21:$K$24</c:f>
              <c:numCache>
                <c:formatCode>0</c:formatCode>
                <c:ptCount val="4"/>
                <c:pt idx="0">
                  <c:v>789500</c:v>
                </c:pt>
                <c:pt idx="1">
                  <c:v>881500</c:v>
                </c:pt>
                <c:pt idx="2">
                  <c:v>-92000</c:v>
                </c:pt>
                <c:pt idx="3" formatCode="0.0%">
                  <c:v>0.11700000000000001</c:v>
                </c:pt>
              </c:numCache>
            </c:numRef>
          </c:val>
        </c:ser>
        <c:ser>
          <c:idx val="2"/>
          <c:order val="2"/>
          <c:tx>
            <c:strRef>
              <c:f>Sheet2!$L$20</c:f>
              <c:strCache>
                <c:ptCount val="1"/>
                <c:pt idx="0">
                  <c:v>2025</c:v>
                </c:pt>
              </c:strCache>
            </c:strRef>
          </c:tx>
          <c:spPr>
            <a:solidFill>
              <a:schemeClr val="accent3"/>
            </a:solidFill>
            <a:ln>
              <a:noFill/>
            </a:ln>
            <a:effectLst/>
            <a:sp3d/>
          </c:spPr>
          <c:invertIfNegative val="0"/>
          <c:cat>
            <c:strRef>
              <c:f>Sheet2!$I$21:$I$24</c:f>
              <c:strCache>
                <c:ptCount val="4"/>
                <c:pt idx="0">
                  <c:v>Supply</c:v>
                </c:pt>
                <c:pt idx="1">
                  <c:v>Demand</c:v>
                </c:pt>
                <c:pt idx="2">
                  <c:v>Shortage/Surplus</c:v>
                </c:pt>
                <c:pt idx="3">
                  <c:v>%</c:v>
                </c:pt>
              </c:strCache>
            </c:strRef>
          </c:cat>
          <c:val>
            <c:numRef>
              <c:f>Sheet2!$L$21:$L$24</c:f>
              <c:numCache>
                <c:formatCode>0</c:formatCode>
                <c:ptCount val="4"/>
                <c:pt idx="0">
                  <c:v>805000</c:v>
                </c:pt>
                <c:pt idx="1">
                  <c:v>953500</c:v>
                </c:pt>
                <c:pt idx="2">
                  <c:v>-147500</c:v>
                </c:pt>
                <c:pt idx="3" formatCode="0.0%">
                  <c:v>0.183</c:v>
                </c:pt>
              </c:numCache>
            </c:numRef>
          </c:val>
        </c:ser>
        <c:dLbls>
          <c:showLegendKey val="0"/>
          <c:showVal val="0"/>
          <c:showCatName val="0"/>
          <c:showSerName val="0"/>
          <c:showPercent val="0"/>
          <c:showBubbleSize val="0"/>
        </c:dLbls>
        <c:gapWidth val="150"/>
        <c:shape val="box"/>
        <c:axId val="275812344"/>
        <c:axId val="275812736"/>
        <c:axId val="276166224"/>
      </c:bar3DChart>
      <c:catAx>
        <c:axId val="27581234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5812736"/>
        <c:crosses val="autoZero"/>
        <c:auto val="1"/>
        <c:lblAlgn val="ctr"/>
        <c:lblOffset val="100"/>
        <c:noMultiLvlLbl val="0"/>
      </c:catAx>
      <c:valAx>
        <c:axId val="2758127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Number</a:t>
                </a:r>
                <a:r>
                  <a:rPr lang="en-US" baseline="0"/>
                  <a:t> </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5812344"/>
        <c:crosses val="autoZero"/>
        <c:crossBetween val="between"/>
      </c:valAx>
      <c:serAx>
        <c:axId val="276166224"/>
        <c:scaling>
          <c:orientation val="minMax"/>
        </c:scaling>
        <c:delete val="0"/>
        <c:axPos val="b"/>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5812736"/>
        <c:crosses val="autoZero"/>
      </c:ser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325" cy="498174"/>
          </a:xfrm>
          <a:prstGeom prst="rect">
            <a:avLst/>
          </a:prstGeom>
        </p:spPr>
        <p:txBody>
          <a:bodyPr vert="horz" lIns="83786" tIns="41893" rIns="83786" bIns="41893" rtlCol="0"/>
          <a:lstStyle>
            <a:lvl1pPr algn="l">
              <a:defRPr sz="1100"/>
            </a:lvl1pPr>
          </a:lstStyle>
          <a:p>
            <a:endParaRPr lang="en-ZA"/>
          </a:p>
        </p:txBody>
      </p:sp>
      <p:sp>
        <p:nvSpPr>
          <p:cNvPr id="3" name="Date Placeholder 2"/>
          <p:cNvSpPr>
            <a:spLocks noGrp="1"/>
          </p:cNvSpPr>
          <p:nvPr>
            <p:ph type="dt" sz="quarter" idx="1"/>
          </p:nvPr>
        </p:nvSpPr>
        <p:spPr>
          <a:xfrm>
            <a:off x="3849923" y="1"/>
            <a:ext cx="2946325" cy="498174"/>
          </a:xfrm>
          <a:prstGeom prst="rect">
            <a:avLst/>
          </a:prstGeom>
        </p:spPr>
        <p:txBody>
          <a:bodyPr vert="horz" lIns="83786" tIns="41893" rIns="83786" bIns="41893" rtlCol="0"/>
          <a:lstStyle>
            <a:lvl1pPr algn="r">
              <a:defRPr sz="1100"/>
            </a:lvl1pPr>
          </a:lstStyle>
          <a:p>
            <a:fld id="{26E79AD3-44DC-4BEE-AC27-5D85586D88B1}" type="datetimeFigureOut">
              <a:rPr lang="en-ZA" smtClean="0"/>
              <a:t>2017/07/05</a:t>
            </a:fld>
            <a:endParaRPr lang="en-ZA"/>
          </a:p>
        </p:txBody>
      </p:sp>
      <p:sp>
        <p:nvSpPr>
          <p:cNvPr id="4" name="Footer Placeholder 3"/>
          <p:cNvSpPr>
            <a:spLocks noGrp="1"/>
          </p:cNvSpPr>
          <p:nvPr>
            <p:ph type="ftr" sz="quarter" idx="2"/>
          </p:nvPr>
        </p:nvSpPr>
        <p:spPr>
          <a:xfrm>
            <a:off x="0" y="9428464"/>
            <a:ext cx="2946325" cy="498174"/>
          </a:xfrm>
          <a:prstGeom prst="rect">
            <a:avLst/>
          </a:prstGeom>
        </p:spPr>
        <p:txBody>
          <a:bodyPr vert="horz" lIns="83786" tIns="41893" rIns="83786" bIns="41893" rtlCol="0" anchor="b"/>
          <a:lstStyle>
            <a:lvl1pPr algn="l">
              <a:defRPr sz="1100"/>
            </a:lvl1pPr>
          </a:lstStyle>
          <a:p>
            <a:endParaRPr lang="en-ZA"/>
          </a:p>
        </p:txBody>
      </p:sp>
      <p:sp>
        <p:nvSpPr>
          <p:cNvPr id="5" name="Slide Number Placeholder 4"/>
          <p:cNvSpPr>
            <a:spLocks noGrp="1"/>
          </p:cNvSpPr>
          <p:nvPr>
            <p:ph type="sldNum" sz="quarter" idx="3"/>
          </p:nvPr>
        </p:nvSpPr>
        <p:spPr>
          <a:xfrm>
            <a:off x="3849923" y="9428464"/>
            <a:ext cx="2946325" cy="498174"/>
          </a:xfrm>
          <a:prstGeom prst="rect">
            <a:avLst/>
          </a:prstGeom>
        </p:spPr>
        <p:txBody>
          <a:bodyPr vert="horz" lIns="83786" tIns="41893" rIns="83786" bIns="41893" rtlCol="0" anchor="b"/>
          <a:lstStyle>
            <a:lvl1pPr algn="r">
              <a:defRPr sz="1100"/>
            </a:lvl1pPr>
          </a:lstStyle>
          <a:p>
            <a:fld id="{F56B852B-B8C5-473B-89EA-760B8913100C}" type="slidenum">
              <a:rPr lang="en-ZA" smtClean="0"/>
              <a:t>‹#›</a:t>
            </a:fld>
            <a:endParaRPr lang="en-ZA"/>
          </a:p>
        </p:txBody>
      </p:sp>
    </p:spTree>
    <p:extLst>
      <p:ext uri="{BB962C8B-B14F-4D97-AF65-F5344CB8AC3E}">
        <p14:creationId xmlns:p14="http://schemas.microsoft.com/office/powerpoint/2010/main" val="3031422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AutoShape 1"/>
          <p:cNvSpPr>
            <a:spLocks noChangeArrowheads="1"/>
          </p:cNvSpPr>
          <p:nvPr/>
        </p:nvSpPr>
        <p:spPr bwMode="auto">
          <a:xfrm>
            <a:off x="0" y="0"/>
            <a:ext cx="6797675" cy="9926638"/>
          </a:xfrm>
          <a:prstGeom prst="roundRect">
            <a:avLst>
              <a:gd name="adj" fmla="val 19"/>
            </a:avLst>
          </a:prstGeom>
          <a:solidFill>
            <a:srgbClr val="FFFFFF"/>
          </a:solidFill>
          <a:ln>
            <a:noFill/>
          </a:ln>
          <a:extLst>
            <a:ext uri="{91240B29-F687-4F45-9708-019B960494DF}">
              <a14:hiddenLine xmlns:a14="http://schemas.microsoft.com/office/drawing/2010/main" w="9360">
                <a:solidFill>
                  <a:srgbClr val="000000"/>
                </a:solidFill>
                <a:miter lim="800000"/>
                <a:headEnd/>
                <a:tailEnd/>
              </a14:hiddenLine>
            </a:ext>
          </a:extLst>
        </p:spPr>
        <p:txBody>
          <a:bodyPr wrap="none" lIns="83786" tIns="41893" rIns="83786" bIns="41893" anchor="ctr"/>
          <a:lstStyle>
            <a:lvl1pPr eaLnBrk="0">
              <a:defRPr>
                <a:solidFill>
                  <a:schemeClr val="bg1"/>
                </a:solidFill>
                <a:latin typeface="Arial" charset="0"/>
                <a:ea typeface="MS Gothic" pitchFamily="49" charset="-128"/>
              </a:defRPr>
            </a:lvl1pPr>
            <a:lvl2pPr marL="742950" indent="-285750" eaLnBrk="0">
              <a:defRPr>
                <a:solidFill>
                  <a:schemeClr val="bg1"/>
                </a:solidFill>
                <a:latin typeface="Arial" charset="0"/>
                <a:ea typeface="MS Gothic" pitchFamily="49" charset="-128"/>
              </a:defRPr>
            </a:lvl2pPr>
            <a:lvl3pPr marL="1143000" indent="-228600" eaLnBrk="0">
              <a:defRPr>
                <a:solidFill>
                  <a:schemeClr val="bg1"/>
                </a:solidFill>
                <a:latin typeface="Arial" charset="0"/>
                <a:ea typeface="MS Gothic" pitchFamily="49" charset="-128"/>
              </a:defRPr>
            </a:lvl3pPr>
            <a:lvl4pPr marL="1600200" indent="-228600" eaLnBrk="0">
              <a:defRPr>
                <a:solidFill>
                  <a:schemeClr val="bg1"/>
                </a:solidFill>
                <a:latin typeface="Arial" charset="0"/>
                <a:ea typeface="MS Gothic" pitchFamily="49" charset="-128"/>
              </a:defRPr>
            </a:lvl4pPr>
            <a:lvl5pPr marL="2057400" indent="-228600" eaLnBrk="0">
              <a:defRPr>
                <a:solidFill>
                  <a:schemeClr val="bg1"/>
                </a:solidFill>
                <a:latin typeface="Arial" charset="0"/>
                <a:ea typeface="MS Gothic" pitchFamily="49" charset="-128"/>
              </a:defRPr>
            </a:lvl5pPr>
            <a:lvl6pPr marL="2514600" indent="-228600" defTabSz="449263" eaLnBrk="0" fontAlgn="base" hangingPunct="0">
              <a:lnSpc>
                <a:spcPct val="89000"/>
              </a:lnSpc>
              <a:spcBef>
                <a:spcPct val="0"/>
              </a:spcBef>
              <a:spcAft>
                <a:spcPct val="0"/>
              </a:spcAft>
              <a:buClr>
                <a:srgbClr val="000000"/>
              </a:buClr>
              <a:buSzPct val="45000"/>
              <a:buFont typeface="Wingdings" pitchFamily="2" charset="2"/>
              <a:defRPr>
                <a:solidFill>
                  <a:schemeClr val="bg1"/>
                </a:solidFill>
                <a:latin typeface="Arial" charset="0"/>
                <a:ea typeface="MS Gothic" pitchFamily="49" charset="-128"/>
              </a:defRPr>
            </a:lvl6pPr>
            <a:lvl7pPr marL="2971800" indent="-228600" defTabSz="449263" eaLnBrk="0" fontAlgn="base" hangingPunct="0">
              <a:lnSpc>
                <a:spcPct val="89000"/>
              </a:lnSpc>
              <a:spcBef>
                <a:spcPct val="0"/>
              </a:spcBef>
              <a:spcAft>
                <a:spcPct val="0"/>
              </a:spcAft>
              <a:buClr>
                <a:srgbClr val="000000"/>
              </a:buClr>
              <a:buSzPct val="45000"/>
              <a:buFont typeface="Wingdings" pitchFamily="2" charset="2"/>
              <a:defRPr>
                <a:solidFill>
                  <a:schemeClr val="bg1"/>
                </a:solidFill>
                <a:latin typeface="Arial" charset="0"/>
                <a:ea typeface="MS Gothic" pitchFamily="49" charset="-128"/>
              </a:defRPr>
            </a:lvl7pPr>
            <a:lvl8pPr marL="3429000" indent="-228600" defTabSz="449263" eaLnBrk="0" fontAlgn="base" hangingPunct="0">
              <a:lnSpc>
                <a:spcPct val="89000"/>
              </a:lnSpc>
              <a:spcBef>
                <a:spcPct val="0"/>
              </a:spcBef>
              <a:spcAft>
                <a:spcPct val="0"/>
              </a:spcAft>
              <a:buClr>
                <a:srgbClr val="000000"/>
              </a:buClr>
              <a:buSzPct val="45000"/>
              <a:buFont typeface="Wingdings" pitchFamily="2" charset="2"/>
              <a:defRPr>
                <a:solidFill>
                  <a:schemeClr val="bg1"/>
                </a:solidFill>
                <a:latin typeface="Arial" charset="0"/>
                <a:ea typeface="MS Gothic" pitchFamily="49" charset="-128"/>
              </a:defRPr>
            </a:lvl8pPr>
            <a:lvl9pPr marL="3886200" indent="-228600" defTabSz="449263" eaLnBrk="0" fontAlgn="base" hangingPunct="0">
              <a:lnSpc>
                <a:spcPct val="89000"/>
              </a:lnSpc>
              <a:spcBef>
                <a:spcPct val="0"/>
              </a:spcBef>
              <a:spcAft>
                <a:spcPct val="0"/>
              </a:spcAft>
              <a:buClr>
                <a:srgbClr val="000000"/>
              </a:buClr>
              <a:buSzPct val="45000"/>
              <a:buFont typeface="Wingdings" pitchFamily="2" charset="2"/>
              <a:defRPr>
                <a:solidFill>
                  <a:schemeClr val="bg1"/>
                </a:solidFill>
                <a:latin typeface="Arial" charset="0"/>
                <a:ea typeface="MS Gothic" pitchFamily="49" charset="-128"/>
              </a:defRPr>
            </a:lvl9pPr>
          </a:lstStyle>
          <a:p>
            <a:pPr eaLnBrk="1">
              <a:lnSpc>
                <a:spcPct val="89000"/>
              </a:lnSpc>
              <a:buClr>
                <a:srgbClr val="000000"/>
              </a:buClr>
              <a:buSzPct val="45000"/>
              <a:buFont typeface="Wingdings" panose="05000000000000000000" pitchFamily="2" charset="2"/>
              <a:buNone/>
              <a:defRPr/>
            </a:pPr>
            <a:endParaRPr lang="en-US" altLang="en-US" smtClean="0"/>
          </a:p>
        </p:txBody>
      </p:sp>
      <p:sp>
        <p:nvSpPr>
          <p:cNvPr id="2051" name="Rectangle 2"/>
          <p:cNvSpPr>
            <a:spLocks noGrp="1" noRot="1" noChangeAspect="1" noChangeArrowheads="1"/>
          </p:cNvSpPr>
          <p:nvPr>
            <p:ph type="sldImg"/>
          </p:nvPr>
        </p:nvSpPr>
        <p:spPr bwMode="auto">
          <a:xfrm>
            <a:off x="917575" y="754063"/>
            <a:ext cx="4959350" cy="372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2" name="Rectangle 3"/>
          <p:cNvSpPr>
            <a:spLocks noGrp="1" noChangeArrowheads="1"/>
          </p:cNvSpPr>
          <p:nvPr>
            <p:ph type="body"/>
          </p:nvPr>
        </p:nvSpPr>
        <p:spPr bwMode="auto">
          <a:xfrm>
            <a:off x="679482" y="4714970"/>
            <a:ext cx="5435856" cy="446440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2052" name="Rectangle 4"/>
          <p:cNvSpPr>
            <a:spLocks noGrp="1" noChangeArrowheads="1"/>
          </p:cNvSpPr>
          <p:nvPr>
            <p:ph type="hdr"/>
          </p:nvPr>
        </p:nvSpPr>
        <p:spPr bwMode="auto">
          <a:xfrm>
            <a:off x="0" y="0"/>
            <a:ext cx="2947753" cy="495226"/>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eaLnBrk="1">
              <a:lnSpc>
                <a:spcPct val="93000"/>
              </a:lnSpc>
              <a:buClr>
                <a:srgbClr val="000000"/>
              </a:buClr>
              <a:buSzPct val="45000"/>
              <a:buFont typeface="Wingdings" charset="2"/>
              <a:buNone/>
              <a:tabLst>
                <a:tab pos="0" algn="l"/>
                <a:tab pos="410205" algn="l"/>
                <a:tab pos="821864" algn="l"/>
                <a:tab pos="1233523" algn="l"/>
                <a:tab pos="1645183" algn="l"/>
                <a:tab pos="2056842" algn="l"/>
                <a:tab pos="2468501" algn="l"/>
                <a:tab pos="2880160" algn="l"/>
                <a:tab pos="3291820" algn="l"/>
                <a:tab pos="3703478" algn="l"/>
                <a:tab pos="4115138" algn="l"/>
                <a:tab pos="4526797" algn="l"/>
                <a:tab pos="4938457" algn="l"/>
                <a:tab pos="5350115" algn="l"/>
                <a:tab pos="5761775" algn="l"/>
                <a:tab pos="6173434" algn="l"/>
                <a:tab pos="6585093" algn="l"/>
                <a:tab pos="6996752" algn="l"/>
                <a:tab pos="7408412" algn="l"/>
                <a:tab pos="7820071" algn="l"/>
                <a:tab pos="8231730" algn="l"/>
              </a:tabLst>
              <a:defRPr sz="1300">
                <a:solidFill>
                  <a:srgbClr val="000000"/>
                </a:solidFill>
                <a:latin typeface="Times New Roman" pitchFamily="16" charset="0"/>
                <a:ea typeface="+mn-ea"/>
                <a:cs typeface="Tahoma" charset="0"/>
              </a:defRPr>
            </a:lvl1pPr>
          </a:lstStyle>
          <a:p>
            <a:pPr>
              <a:defRPr/>
            </a:pPr>
            <a:endParaRPr lang="en-GB"/>
          </a:p>
        </p:txBody>
      </p:sp>
      <p:sp>
        <p:nvSpPr>
          <p:cNvPr id="2053" name="Rectangle 5"/>
          <p:cNvSpPr>
            <a:spLocks noGrp="1" noChangeArrowheads="1"/>
          </p:cNvSpPr>
          <p:nvPr>
            <p:ph type="dt"/>
          </p:nvPr>
        </p:nvSpPr>
        <p:spPr bwMode="auto">
          <a:xfrm>
            <a:off x="3847068" y="0"/>
            <a:ext cx="2947752" cy="495226"/>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eaLnBrk="1">
              <a:lnSpc>
                <a:spcPct val="93000"/>
              </a:lnSpc>
              <a:buClr>
                <a:srgbClr val="000000"/>
              </a:buClr>
              <a:buSzPct val="45000"/>
              <a:buFont typeface="Wingdings" charset="2"/>
              <a:buNone/>
              <a:tabLst>
                <a:tab pos="0" algn="l"/>
                <a:tab pos="410205" algn="l"/>
                <a:tab pos="821864" algn="l"/>
                <a:tab pos="1233523" algn="l"/>
                <a:tab pos="1645183" algn="l"/>
                <a:tab pos="2056842" algn="l"/>
                <a:tab pos="2468501" algn="l"/>
                <a:tab pos="2880160" algn="l"/>
                <a:tab pos="3291820" algn="l"/>
                <a:tab pos="3703478" algn="l"/>
                <a:tab pos="4115138" algn="l"/>
                <a:tab pos="4526797" algn="l"/>
                <a:tab pos="4938457" algn="l"/>
                <a:tab pos="5350115" algn="l"/>
                <a:tab pos="5761775" algn="l"/>
                <a:tab pos="6173434" algn="l"/>
                <a:tab pos="6585093" algn="l"/>
                <a:tab pos="6996752" algn="l"/>
                <a:tab pos="7408412" algn="l"/>
                <a:tab pos="7820071" algn="l"/>
                <a:tab pos="8231730" algn="l"/>
              </a:tabLst>
              <a:defRPr sz="1300">
                <a:solidFill>
                  <a:srgbClr val="000000"/>
                </a:solidFill>
                <a:latin typeface="Times New Roman" pitchFamily="16" charset="0"/>
                <a:ea typeface="+mn-ea"/>
                <a:cs typeface="Tahoma" charset="0"/>
              </a:defRPr>
            </a:lvl1pPr>
          </a:lstStyle>
          <a:p>
            <a:pPr>
              <a:defRPr/>
            </a:pPr>
            <a:endParaRPr lang="en-GB"/>
          </a:p>
        </p:txBody>
      </p:sp>
      <p:sp>
        <p:nvSpPr>
          <p:cNvPr id="2054" name="Rectangle 6"/>
          <p:cNvSpPr>
            <a:spLocks noGrp="1" noChangeArrowheads="1"/>
          </p:cNvSpPr>
          <p:nvPr>
            <p:ph type="ftr"/>
          </p:nvPr>
        </p:nvSpPr>
        <p:spPr bwMode="auto">
          <a:xfrm>
            <a:off x="0" y="9429937"/>
            <a:ext cx="2947753" cy="495226"/>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eaLnBrk="1">
              <a:lnSpc>
                <a:spcPct val="93000"/>
              </a:lnSpc>
              <a:buClr>
                <a:srgbClr val="000000"/>
              </a:buClr>
              <a:buSzPct val="45000"/>
              <a:buFont typeface="Wingdings" charset="2"/>
              <a:buNone/>
              <a:tabLst>
                <a:tab pos="0" algn="l"/>
                <a:tab pos="410205" algn="l"/>
                <a:tab pos="821864" algn="l"/>
                <a:tab pos="1233523" algn="l"/>
                <a:tab pos="1645183" algn="l"/>
                <a:tab pos="2056842" algn="l"/>
                <a:tab pos="2468501" algn="l"/>
                <a:tab pos="2880160" algn="l"/>
                <a:tab pos="3291820" algn="l"/>
                <a:tab pos="3703478" algn="l"/>
                <a:tab pos="4115138" algn="l"/>
                <a:tab pos="4526797" algn="l"/>
                <a:tab pos="4938457" algn="l"/>
                <a:tab pos="5350115" algn="l"/>
                <a:tab pos="5761775" algn="l"/>
                <a:tab pos="6173434" algn="l"/>
                <a:tab pos="6585093" algn="l"/>
                <a:tab pos="6996752" algn="l"/>
                <a:tab pos="7408412" algn="l"/>
                <a:tab pos="7820071" algn="l"/>
                <a:tab pos="8231730" algn="l"/>
              </a:tabLst>
              <a:defRPr sz="1300">
                <a:solidFill>
                  <a:srgbClr val="000000"/>
                </a:solidFill>
                <a:latin typeface="Times New Roman" pitchFamily="16" charset="0"/>
                <a:ea typeface="+mn-ea"/>
                <a:cs typeface="Tahoma" charset="0"/>
              </a:defRPr>
            </a:lvl1pPr>
          </a:lstStyle>
          <a:p>
            <a:pPr>
              <a:defRPr/>
            </a:pPr>
            <a:endParaRPr lang="en-GB"/>
          </a:p>
        </p:txBody>
      </p:sp>
      <p:sp>
        <p:nvSpPr>
          <p:cNvPr id="2055" name="Rectangle 7"/>
          <p:cNvSpPr>
            <a:spLocks noGrp="1" noChangeArrowheads="1"/>
          </p:cNvSpPr>
          <p:nvPr>
            <p:ph type="sldNum"/>
          </p:nvPr>
        </p:nvSpPr>
        <p:spPr bwMode="auto">
          <a:xfrm>
            <a:off x="3847068" y="9429937"/>
            <a:ext cx="2947752" cy="495226"/>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eaLnBrk="1">
              <a:lnSpc>
                <a:spcPct val="93000"/>
              </a:lnSpc>
              <a:buClr>
                <a:srgbClr val="000000"/>
              </a:buClr>
              <a:buSzPct val="45000"/>
              <a:buFont typeface="Wingdings" panose="05000000000000000000" pitchFamily="2" charset="2"/>
              <a:buNone/>
              <a:tabLst>
                <a:tab pos="0" algn="l"/>
                <a:tab pos="410205" algn="l"/>
                <a:tab pos="821864" algn="l"/>
                <a:tab pos="1233523" algn="l"/>
                <a:tab pos="1645183" algn="l"/>
                <a:tab pos="2056842" algn="l"/>
                <a:tab pos="2468501" algn="l"/>
                <a:tab pos="2880160" algn="l"/>
                <a:tab pos="3291820" algn="l"/>
                <a:tab pos="3703478" algn="l"/>
                <a:tab pos="4115138" algn="l"/>
                <a:tab pos="4526797" algn="l"/>
                <a:tab pos="4938457" algn="l"/>
                <a:tab pos="5350115" algn="l"/>
                <a:tab pos="5761775" algn="l"/>
                <a:tab pos="6173434" algn="l"/>
                <a:tab pos="6585093" algn="l"/>
                <a:tab pos="6996752" algn="l"/>
                <a:tab pos="7408412" algn="l"/>
                <a:tab pos="7820071" algn="l"/>
                <a:tab pos="8231730" algn="l"/>
              </a:tabLst>
              <a:defRPr sz="1300">
                <a:solidFill>
                  <a:srgbClr val="000000"/>
                </a:solidFill>
                <a:latin typeface="Times New Roman" panose="02020603050405020304" pitchFamily="18" charset="0"/>
                <a:cs typeface="Tahoma" panose="020B0604030504040204" pitchFamily="34" charset="0"/>
              </a:defRPr>
            </a:lvl1pPr>
          </a:lstStyle>
          <a:p>
            <a:pPr>
              <a:defRPr/>
            </a:pPr>
            <a:fld id="{65310E76-0B8D-4632-B3B5-39766C2A33DD}" type="slidenum">
              <a:rPr lang="en-GB"/>
              <a:pPr>
                <a:defRPr/>
              </a:pPr>
              <a:t>‹#›</a:t>
            </a:fld>
            <a:endParaRPr lang="en-GB"/>
          </a:p>
        </p:txBody>
      </p:sp>
    </p:spTree>
    <p:extLst>
      <p:ext uri="{BB962C8B-B14F-4D97-AF65-F5344CB8AC3E}">
        <p14:creationId xmlns:p14="http://schemas.microsoft.com/office/powerpoint/2010/main" val="16730750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10205" algn="l"/>
                <a:tab pos="821864" algn="l"/>
                <a:tab pos="1233523" algn="l"/>
                <a:tab pos="1645183" algn="l"/>
                <a:tab pos="2056842" algn="l"/>
                <a:tab pos="2468501" algn="l"/>
                <a:tab pos="2880160" algn="l"/>
                <a:tab pos="3291820" algn="l"/>
                <a:tab pos="3703478" algn="l"/>
                <a:tab pos="4115138" algn="l"/>
                <a:tab pos="4526797" algn="l"/>
                <a:tab pos="4938457" algn="l"/>
                <a:tab pos="5350115" algn="l"/>
                <a:tab pos="5761775" algn="l"/>
                <a:tab pos="6173434" algn="l"/>
                <a:tab pos="6585093" algn="l"/>
                <a:tab pos="6996752" algn="l"/>
                <a:tab pos="7408412" algn="l"/>
                <a:tab pos="7820071" algn="l"/>
                <a:tab pos="8231730" algn="l"/>
              </a:tabLst>
              <a:defRPr sz="1100">
                <a:solidFill>
                  <a:srgbClr val="000000"/>
                </a:solidFill>
                <a:latin typeface="Times New Roman" panose="02020603050405020304" pitchFamily="18" charset="0"/>
              </a:defRPr>
            </a:lvl1pPr>
            <a:lvl2pPr marL="680765" indent="-261833">
              <a:spcBef>
                <a:spcPct val="30000"/>
              </a:spcBef>
              <a:buClr>
                <a:srgbClr val="000000"/>
              </a:buClr>
              <a:buSzPct val="100000"/>
              <a:buFont typeface="Times New Roman" panose="02020603050405020304" pitchFamily="18" charset="0"/>
              <a:tabLst>
                <a:tab pos="0" algn="l"/>
                <a:tab pos="410205" algn="l"/>
                <a:tab pos="821864" algn="l"/>
                <a:tab pos="1233523" algn="l"/>
                <a:tab pos="1645183" algn="l"/>
                <a:tab pos="2056842" algn="l"/>
                <a:tab pos="2468501" algn="l"/>
                <a:tab pos="2880160" algn="l"/>
                <a:tab pos="3291820" algn="l"/>
                <a:tab pos="3703478" algn="l"/>
                <a:tab pos="4115138" algn="l"/>
                <a:tab pos="4526797" algn="l"/>
                <a:tab pos="4938457" algn="l"/>
                <a:tab pos="5350115" algn="l"/>
                <a:tab pos="5761775" algn="l"/>
                <a:tab pos="6173434" algn="l"/>
                <a:tab pos="6585093" algn="l"/>
                <a:tab pos="6996752" algn="l"/>
                <a:tab pos="7408412" algn="l"/>
                <a:tab pos="7820071" algn="l"/>
                <a:tab pos="8231730" algn="l"/>
              </a:tabLst>
              <a:defRPr sz="1100">
                <a:solidFill>
                  <a:srgbClr val="000000"/>
                </a:solidFill>
                <a:latin typeface="Times New Roman" panose="02020603050405020304" pitchFamily="18" charset="0"/>
              </a:defRPr>
            </a:lvl2pPr>
            <a:lvl3pPr marL="1047331" indent="-209466">
              <a:spcBef>
                <a:spcPct val="30000"/>
              </a:spcBef>
              <a:buClr>
                <a:srgbClr val="000000"/>
              </a:buClr>
              <a:buSzPct val="100000"/>
              <a:buFont typeface="Times New Roman" panose="02020603050405020304" pitchFamily="18" charset="0"/>
              <a:tabLst>
                <a:tab pos="0" algn="l"/>
                <a:tab pos="410205" algn="l"/>
                <a:tab pos="821864" algn="l"/>
                <a:tab pos="1233523" algn="l"/>
                <a:tab pos="1645183" algn="l"/>
                <a:tab pos="2056842" algn="l"/>
                <a:tab pos="2468501" algn="l"/>
                <a:tab pos="2880160" algn="l"/>
                <a:tab pos="3291820" algn="l"/>
                <a:tab pos="3703478" algn="l"/>
                <a:tab pos="4115138" algn="l"/>
                <a:tab pos="4526797" algn="l"/>
                <a:tab pos="4938457" algn="l"/>
                <a:tab pos="5350115" algn="l"/>
                <a:tab pos="5761775" algn="l"/>
                <a:tab pos="6173434" algn="l"/>
                <a:tab pos="6585093" algn="l"/>
                <a:tab pos="6996752" algn="l"/>
                <a:tab pos="7408412" algn="l"/>
                <a:tab pos="7820071" algn="l"/>
                <a:tab pos="8231730" algn="l"/>
              </a:tabLst>
              <a:defRPr sz="1100">
                <a:solidFill>
                  <a:srgbClr val="000000"/>
                </a:solidFill>
                <a:latin typeface="Times New Roman" panose="02020603050405020304" pitchFamily="18" charset="0"/>
              </a:defRPr>
            </a:lvl3pPr>
            <a:lvl4pPr marL="1466263" indent="-209466">
              <a:spcBef>
                <a:spcPct val="30000"/>
              </a:spcBef>
              <a:buClr>
                <a:srgbClr val="000000"/>
              </a:buClr>
              <a:buSzPct val="100000"/>
              <a:buFont typeface="Times New Roman" panose="02020603050405020304" pitchFamily="18" charset="0"/>
              <a:tabLst>
                <a:tab pos="0" algn="l"/>
                <a:tab pos="410205" algn="l"/>
                <a:tab pos="821864" algn="l"/>
                <a:tab pos="1233523" algn="l"/>
                <a:tab pos="1645183" algn="l"/>
                <a:tab pos="2056842" algn="l"/>
                <a:tab pos="2468501" algn="l"/>
                <a:tab pos="2880160" algn="l"/>
                <a:tab pos="3291820" algn="l"/>
                <a:tab pos="3703478" algn="l"/>
                <a:tab pos="4115138" algn="l"/>
                <a:tab pos="4526797" algn="l"/>
                <a:tab pos="4938457" algn="l"/>
                <a:tab pos="5350115" algn="l"/>
                <a:tab pos="5761775" algn="l"/>
                <a:tab pos="6173434" algn="l"/>
                <a:tab pos="6585093" algn="l"/>
                <a:tab pos="6996752" algn="l"/>
                <a:tab pos="7408412" algn="l"/>
                <a:tab pos="7820071" algn="l"/>
                <a:tab pos="8231730" algn="l"/>
              </a:tabLst>
              <a:defRPr sz="1100">
                <a:solidFill>
                  <a:srgbClr val="000000"/>
                </a:solidFill>
                <a:latin typeface="Times New Roman" panose="02020603050405020304" pitchFamily="18" charset="0"/>
              </a:defRPr>
            </a:lvl4pPr>
            <a:lvl5pPr marL="1885196" indent="-209466">
              <a:spcBef>
                <a:spcPct val="30000"/>
              </a:spcBef>
              <a:buClr>
                <a:srgbClr val="000000"/>
              </a:buClr>
              <a:buSzPct val="100000"/>
              <a:buFont typeface="Times New Roman" panose="02020603050405020304" pitchFamily="18" charset="0"/>
              <a:tabLst>
                <a:tab pos="0" algn="l"/>
                <a:tab pos="410205" algn="l"/>
                <a:tab pos="821864" algn="l"/>
                <a:tab pos="1233523" algn="l"/>
                <a:tab pos="1645183" algn="l"/>
                <a:tab pos="2056842" algn="l"/>
                <a:tab pos="2468501" algn="l"/>
                <a:tab pos="2880160" algn="l"/>
                <a:tab pos="3291820" algn="l"/>
                <a:tab pos="3703478" algn="l"/>
                <a:tab pos="4115138" algn="l"/>
                <a:tab pos="4526797" algn="l"/>
                <a:tab pos="4938457" algn="l"/>
                <a:tab pos="5350115" algn="l"/>
                <a:tab pos="5761775" algn="l"/>
                <a:tab pos="6173434" algn="l"/>
                <a:tab pos="6585093" algn="l"/>
                <a:tab pos="6996752" algn="l"/>
                <a:tab pos="7408412" algn="l"/>
                <a:tab pos="7820071" algn="l"/>
                <a:tab pos="8231730" algn="l"/>
              </a:tabLst>
              <a:defRPr sz="1100">
                <a:solidFill>
                  <a:srgbClr val="000000"/>
                </a:solidFill>
                <a:latin typeface="Times New Roman" panose="02020603050405020304" pitchFamily="18" charset="0"/>
              </a:defRPr>
            </a:lvl5pPr>
            <a:lvl6pPr marL="2304128" indent="-209466" defTabSz="411660" eaLnBrk="0" fontAlgn="base" hangingPunct="0">
              <a:spcBef>
                <a:spcPct val="30000"/>
              </a:spcBef>
              <a:spcAft>
                <a:spcPct val="0"/>
              </a:spcAft>
              <a:buClr>
                <a:srgbClr val="000000"/>
              </a:buClr>
              <a:buSzPct val="100000"/>
              <a:buFont typeface="Times New Roman" panose="02020603050405020304" pitchFamily="18" charset="0"/>
              <a:tabLst>
                <a:tab pos="0" algn="l"/>
                <a:tab pos="410205" algn="l"/>
                <a:tab pos="821864" algn="l"/>
                <a:tab pos="1233523" algn="l"/>
                <a:tab pos="1645183" algn="l"/>
                <a:tab pos="2056842" algn="l"/>
                <a:tab pos="2468501" algn="l"/>
                <a:tab pos="2880160" algn="l"/>
                <a:tab pos="3291820" algn="l"/>
                <a:tab pos="3703478" algn="l"/>
                <a:tab pos="4115138" algn="l"/>
                <a:tab pos="4526797" algn="l"/>
                <a:tab pos="4938457" algn="l"/>
                <a:tab pos="5350115" algn="l"/>
                <a:tab pos="5761775" algn="l"/>
                <a:tab pos="6173434" algn="l"/>
                <a:tab pos="6585093" algn="l"/>
                <a:tab pos="6996752" algn="l"/>
                <a:tab pos="7408412" algn="l"/>
                <a:tab pos="7820071" algn="l"/>
                <a:tab pos="8231730" algn="l"/>
              </a:tabLst>
              <a:defRPr sz="1100">
                <a:solidFill>
                  <a:srgbClr val="000000"/>
                </a:solidFill>
                <a:latin typeface="Times New Roman" panose="02020603050405020304" pitchFamily="18" charset="0"/>
              </a:defRPr>
            </a:lvl6pPr>
            <a:lvl7pPr marL="2723060" indent="-209466" defTabSz="411660" eaLnBrk="0" fontAlgn="base" hangingPunct="0">
              <a:spcBef>
                <a:spcPct val="30000"/>
              </a:spcBef>
              <a:spcAft>
                <a:spcPct val="0"/>
              </a:spcAft>
              <a:buClr>
                <a:srgbClr val="000000"/>
              </a:buClr>
              <a:buSzPct val="100000"/>
              <a:buFont typeface="Times New Roman" panose="02020603050405020304" pitchFamily="18" charset="0"/>
              <a:tabLst>
                <a:tab pos="0" algn="l"/>
                <a:tab pos="410205" algn="l"/>
                <a:tab pos="821864" algn="l"/>
                <a:tab pos="1233523" algn="l"/>
                <a:tab pos="1645183" algn="l"/>
                <a:tab pos="2056842" algn="l"/>
                <a:tab pos="2468501" algn="l"/>
                <a:tab pos="2880160" algn="l"/>
                <a:tab pos="3291820" algn="l"/>
                <a:tab pos="3703478" algn="l"/>
                <a:tab pos="4115138" algn="l"/>
                <a:tab pos="4526797" algn="l"/>
                <a:tab pos="4938457" algn="l"/>
                <a:tab pos="5350115" algn="l"/>
                <a:tab pos="5761775" algn="l"/>
                <a:tab pos="6173434" algn="l"/>
                <a:tab pos="6585093" algn="l"/>
                <a:tab pos="6996752" algn="l"/>
                <a:tab pos="7408412" algn="l"/>
                <a:tab pos="7820071" algn="l"/>
                <a:tab pos="8231730" algn="l"/>
              </a:tabLst>
              <a:defRPr sz="1100">
                <a:solidFill>
                  <a:srgbClr val="000000"/>
                </a:solidFill>
                <a:latin typeface="Times New Roman" panose="02020603050405020304" pitchFamily="18" charset="0"/>
              </a:defRPr>
            </a:lvl7pPr>
            <a:lvl8pPr marL="3141993" indent="-209466" defTabSz="411660" eaLnBrk="0" fontAlgn="base" hangingPunct="0">
              <a:spcBef>
                <a:spcPct val="30000"/>
              </a:spcBef>
              <a:spcAft>
                <a:spcPct val="0"/>
              </a:spcAft>
              <a:buClr>
                <a:srgbClr val="000000"/>
              </a:buClr>
              <a:buSzPct val="100000"/>
              <a:buFont typeface="Times New Roman" panose="02020603050405020304" pitchFamily="18" charset="0"/>
              <a:tabLst>
                <a:tab pos="0" algn="l"/>
                <a:tab pos="410205" algn="l"/>
                <a:tab pos="821864" algn="l"/>
                <a:tab pos="1233523" algn="l"/>
                <a:tab pos="1645183" algn="l"/>
                <a:tab pos="2056842" algn="l"/>
                <a:tab pos="2468501" algn="l"/>
                <a:tab pos="2880160" algn="l"/>
                <a:tab pos="3291820" algn="l"/>
                <a:tab pos="3703478" algn="l"/>
                <a:tab pos="4115138" algn="l"/>
                <a:tab pos="4526797" algn="l"/>
                <a:tab pos="4938457" algn="l"/>
                <a:tab pos="5350115" algn="l"/>
                <a:tab pos="5761775" algn="l"/>
                <a:tab pos="6173434" algn="l"/>
                <a:tab pos="6585093" algn="l"/>
                <a:tab pos="6996752" algn="l"/>
                <a:tab pos="7408412" algn="l"/>
                <a:tab pos="7820071" algn="l"/>
                <a:tab pos="8231730" algn="l"/>
              </a:tabLst>
              <a:defRPr sz="1100">
                <a:solidFill>
                  <a:srgbClr val="000000"/>
                </a:solidFill>
                <a:latin typeface="Times New Roman" panose="02020603050405020304" pitchFamily="18" charset="0"/>
              </a:defRPr>
            </a:lvl8pPr>
            <a:lvl9pPr marL="3560925" indent="-209466" defTabSz="411660" eaLnBrk="0" fontAlgn="base" hangingPunct="0">
              <a:spcBef>
                <a:spcPct val="30000"/>
              </a:spcBef>
              <a:spcAft>
                <a:spcPct val="0"/>
              </a:spcAft>
              <a:buClr>
                <a:srgbClr val="000000"/>
              </a:buClr>
              <a:buSzPct val="100000"/>
              <a:buFont typeface="Times New Roman" panose="02020603050405020304" pitchFamily="18" charset="0"/>
              <a:tabLst>
                <a:tab pos="0" algn="l"/>
                <a:tab pos="410205" algn="l"/>
                <a:tab pos="821864" algn="l"/>
                <a:tab pos="1233523" algn="l"/>
                <a:tab pos="1645183" algn="l"/>
                <a:tab pos="2056842" algn="l"/>
                <a:tab pos="2468501" algn="l"/>
                <a:tab pos="2880160" algn="l"/>
                <a:tab pos="3291820" algn="l"/>
                <a:tab pos="3703478" algn="l"/>
                <a:tab pos="4115138" algn="l"/>
                <a:tab pos="4526797" algn="l"/>
                <a:tab pos="4938457" algn="l"/>
                <a:tab pos="5350115" algn="l"/>
                <a:tab pos="5761775" algn="l"/>
                <a:tab pos="6173434" algn="l"/>
                <a:tab pos="6585093" algn="l"/>
                <a:tab pos="6996752" algn="l"/>
                <a:tab pos="7408412" algn="l"/>
                <a:tab pos="7820071" algn="l"/>
                <a:tab pos="8231730" algn="l"/>
              </a:tabLst>
              <a:defRPr sz="11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FEEE43CB-C0F1-488F-9DFE-F35E27F408E6}" type="slidenum">
              <a:rPr lang="en-GB" altLang="en-US" sz="1300"/>
              <a:pPr>
                <a:spcBef>
                  <a:spcPct val="0"/>
                </a:spcBef>
                <a:buSzPct val="45000"/>
                <a:buFont typeface="Wingdings" panose="05000000000000000000" pitchFamily="2" charset="2"/>
                <a:buNone/>
              </a:pPr>
              <a:t>1</a:t>
            </a:fld>
            <a:endParaRPr lang="en-GB" altLang="en-US" sz="1300"/>
          </a:p>
        </p:txBody>
      </p:sp>
      <p:sp>
        <p:nvSpPr>
          <p:cNvPr id="4099" name="Text Box 1"/>
          <p:cNvSpPr txBox="1">
            <a:spLocks noChangeArrowheads="1"/>
          </p:cNvSpPr>
          <p:nvPr/>
        </p:nvSpPr>
        <p:spPr bwMode="auto">
          <a:xfrm>
            <a:off x="994956" y="754631"/>
            <a:ext cx="4806335" cy="3723042"/>
          </a:xfrm>
          <a:prstGeom prst="rect">
            <a:avLst/>
          </a:prstGeom>
          <a:solidFill>
            <a:srgbClr val="FFFFFF"/>
          </a:solidFill>
          <a:ln w="9525">
            <a:solidFill>
              <a:srgbClr val="000000"/>
            </a:solidFill>
            <a:miter lim="800000"/>
            <a:headEnd/>
            <a:tailEnd/>
          </a:ln>
        </p:spPr>
        <p:txBody>
          <a:bodyPr wrap="none" lIns="83786" tIns="41893" rIns="83786" bIns="41893"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9000"/>
              </a:lnSpc>
              <a:spcBef>
                <a:spcPct val="0"/>
              </a:spcBef>
              <a:buSzPct val="45000"/>
              <a:buFont typeface="Wingdings" panose="05000000000000000000" pitchFamily="2" charset="2"/>
              <a:buNone/>
            </a:pPr>
            <a:endParaRPr lang="en-US" altLang="en-US" sz="1600">
              <a:solidFill>
                <a:schemeClr val="bg1"/>
              </a:solidFill>
              <a:latin typeface="Arial" panose="020B0604020202020204" pitchFamily="34" charset="0"/>
            </a:endParaRPr>
          </a:p>
        </p:txBody>
      </p:sp>
      <p:sp>
        <p:nvSpPr>
          <p:cNvPr id="4100" name="Rectangle 2"/>
          <p:cNvSpPr>
            <a:spLocks noGrp="1" noChangeArrowheads="1"/>
          </p:cNvSpPr>
          <p:nvPr>
            <p:ph type="body"/>
          </p:nvPr>
        </p:nvSpPr>
        <p:spPr>
          <a:xfrm>
            <a:off x="679482" y="4714969"/>
            <a:ext cx="5437284" cy="446735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dirty="0" smtClean="0">
              <a:latin typeface="Times New Roman" panose="02020603050405020304" pitchFamily="18" charset="0"/>
            </a:endParaRPr>
          </a:p>
        </p:txBody>
      </p:sp>
    </p:spTree>
    <p:extLst>
      <p:ext uri="{BB962C8B-B14F-4D97-AF65-F5344CB8AC3E}">
        <p14:creationId xmlns:p14="http://schemas.microsoft.com/office/powerpoint/2010/main" val="3435934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3ED0602A-1946-4BE0-9969-E4F19B97EAFF}" type="slidenum">
              <a:rPr lang="en-GB"/>
              <a:pPr>
                <a:defRPr/>
              </a:pPr>
              <a:t>‹#›</a:t>
            </a:fld>
            <a:endParaRPr lang="en-GB"/>
          </a:p>
        </p:txBody>
      </p:sp>
    </p:spTree>
    <p:extLst>
      <p:ext uri="{BB962C8B-B14F-4D97-AF65-F5344CB8AC3E}">
        <p14:creationId xmlns:p14="http://schemas.microsoft.com/office/powerpoint/2010/main" val="1997959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ABAE6308-2338-46D5-B20F-BFEBF0B8A0DC}" type="slidenum">
              <a:rPr lang="en-GB"/>
              <a:pPr>
                <a:defRPr/>
              </a:pPr>
              <a:t>‹#›</a:t>
            </a:fld>
            <a:endParaRPr lang="en-GB"/>
          </a:p>
        </p:txBody>
      </p:sp>
    </p:spTree>
    <p:extLst>
      <p:ext uri="{BB962C8B-B14F-4D97-AF65-F5344CB8AC3E}">
        <p14:creationId xmlns:p14="http://schemas.microsoft.com/office/powerpoint/2010/main" val="246431955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C846D563-BC61-42B7-BCEB-B7B6F071ED87}" type="slidenum">
              <a:rPr lang="en-GB"/>
              <a:pPr>
                <a:defRPr/>
              </a:pPr>
              <a:t>‹#›</a:t>
            </a:fld>
            <a:endParaRPr lang="en-GB"/>
          </a:p>
        </p:txBody>
      </p:sp>
    </p:spTree>
    <p:extLst>
      <p:ext uri="{BB962C8B-B14F-4D97-AF65-F5344CB8AC3E}">
        <p14:creationId xmlns:p14="http://schemas.microsoft.com/office/powerpoint/2010/main" val="3547571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7700" cy="4987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1768475"/>
            <a:ext cx="4459287" cy="4987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endParaRPr lang="en-GB"/>
          </a:p>
        </p:txBody>
      </p:sp>
      <p:sp>
        <p:nvSpPr>
          <p:cNvPr id="6" name="Rectangle 4"/>
          <p:cNvSpPr>
            <a:spLocks noGrp="1" noChangeArrowheads="1"/>
          </p:cNvSpPr>
          <p:nvPr>
            <p:ph type="ftr" idx="11"/>
          </p:nvPr>
        </p:nvSpPr>
        <p:spPr>
          <a:ln/>
        </p:spPr>
        <p:txBody>
          <a:bodyPr/>
          <a:lstStyle>
            <a:lvl1pPr>
              <a:defRPr/>
            </a:lvl1pPr>
          </a:lstStyle>
          <a:p>
            <a:pPr>
              <a:defRPr/>
            </a:pPr>
            <a:endParaRPr lang="en-GB"/>
          </a:p>
        </p:txBody>
      </p:sp>
      <p:sp>
        <p:nvSpPr>
          <p:cNvPr id="7" name="Rectangle 5"/>
          <p:cNvSpPr>
            <a:spLocks noGrp="1" noChangeArrowheads="1"/>
          </p:cNvSpPr>
          <p:nvPr>
            <p:ph type="sldNum" idx="12"/>
          </p:nvPr>
        </p:nvSpPr>
        <p:spPr>
          <a:ln/>
        </p:spPr>
        <p:txBody>
          <a:bodyPr/>
          <a:lstStyle>
            <a:lvl1pPr>
              <a:defRPr/>
            </a:lvl1pPr>
          </a:lstStyle>
          <a:p>
            <a:pPr>
              <a:defRPr/>
            </a:pPr>
            <a:fld id="{B2047D63-5599-4F1A-A27F-4127E28D9959}" type="slidenum">
              <a:rPr lang="en-GB"/>
              <a:pPr>
                <a:defRPr/>
              </a:pPr>
              <a:t>‹#›</a:t>
            </a:fld>
            <a:endParaRPr lang="en-GB"/>
          </a:p>
        </p:txBody>
      </p:sp>
    </p:spTree>
    <p:extLst>
      <p:ext uri="{BB962C8B-B14F-4D97-AF65-F5344CB8AC3E}">
        <p14:creationId xmlns:p14="http://schemas.microsoft.com/office/powerpoint/2010/main" val="90468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endParaRPr lang="en-GB"/>
          </a:p>
        </p:txBody>
      </p:sp>
      <p:sp>
        <p:nvSpPr>
          <p:cNvPr id="8" name="Rectangle 4"/>
          <p:cNvSpPr>
            <a:spLocks noGrp="1" noChangeArrowheads="1"/>
          </p:cNvSpPr>
          <p:nvPr>
            <p:ph type="ftr" idx="11"/>
          </p:nvPr>
        </p:nvSpPr>
        <p:spPr>
          <a:ln/>
        </p:spPr>
        <p:txBody>
          <a:bodyPr/>
          <a:lstStyle>
            <a:lvl1pPr>
              <a:defRPr/>
            </a:lvl1pPr>
          </a:lstStyle>
          <a:p>
            <a:pPr>
              <a:defRPr/>
            </a:pPr>
            <a:endParaRPr lang="en-GB"/>
          </a:p>
        </p:txBody>
      </p:sp>
      <p:sp>
        <p:nvSpPr>
          <p:cNvPr id="9" name="Rectangle 5"/>
          <p:cNvSpPr>
            <a:spLocks noGrp="1" noChangeArrowheads="1"/>
          </p:cNvSpPr>
          <p:nvPr>
            <p:ph type="sldNum" idx="12"/>
          </p:nvPr>
        </p:nvSpPr>
        <p:spPr>
          <a:ln/>
        </p:spPr>
        <p:txBody>
          <a:bodyPr/>
          <a:lstStyle>
            <a:lvl1pPr>
              <a:defRPr/>
            </a:lvl1pPr>
          </a:lstStyle>
          <a:p>
            <a:pPr>
              <a:defRPr/>
            </a:pPr>
            <a:fld id="{8FCFF5DC-4072-4136-A454-741688B6E24A}" type="slidenum">
              <a:rPr lang="en-GB"/>
              <a:pPr>
                <a:defRPr/>
              </a:pPr>
              <a:t>‹#›</a:t>
            </a:fld>
            <a:endParaRPr lang="en-GB"/>
          </a:p>
        </p:txBody>
      </p:sp>
    </p:spTree>
    <p:extLst>
      <p:ext uri="{BB962C8B-B14F-4D97-AF65-F5344CB8AC3E}">
        <p14:creationId xmlns:p14="http://schemas.microsoft.com/office/powerpoint/2010/main" val="2935749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n-GB"/>
          </a:p>
        </p:txBody>
      </p:sp>
      <p:sp>
        <p:nvSpPr>
          <p:cNvPr id="4" name="Rectangle 4"/>
          <p:cNvSpPr>
            <a:spLocks noGrp="1" noChangeArrowheads="1"/>
          </p:cNvSpPr>
          <p:nvPr>
            <p:ph type="ftr" idx="11"/>
          </p:nvPr>
        </p:nvSpPr>
        <p:spPr>
          <a:ln/>
        </p:spPr>
        <p:txBody>
          <a:bodyPr/>
          <a:lstStyle>
            <a:lvl1pPr>
              <a:defRPr/>
            </a:lvl1pPr>
          </a:lstStyle>
          <a:p>
            <a:pPr>
              <a:defRPr/>
            </a:pPr>
            <a:endParaRPr lang="en-GB"/>
          </a:p>
        </p:txBody>
      </p:sp>
      <p:sp>
        <p:nvSpPr>
          <p:cNvPr id="5" name="Rectangle 5"/>
          <p:cNvSpPr>
            <a:spLocks noGrp="1" noChangeArrowheads="1"/>
          </p:cNvSpPr>
          <p:nvPr>
            <p:ph type="sldNum" idx="12"/>
          </p:nvPr>
        </p:nvSpPr>
        <p:spPr>
          <a:ln/>
        </p:spPr>
        <p:txBody>
          <a:bodyPr/>
          <a:lstStyle>
            <a:lvl1pPr>
              <a:defRPr/>
            </a:lvl1pPr>
          </a:lstStyle>
          <a:p>
            <a:pPr>
              <a:defRPr/>
            </a:pPr>
            <a:fld id="{8DC0E012-74D1-4182-96DA-09509FF1E0E1}" type="slidenum">
              <a:rPr lang="en-GB"/>
              <a:pPr>
                <a:defRPr/>
              </a:pPr>
              <a:t>‹#›</a:t>
            </a:fld>
            <a:endParaRPr lang="en-GB"/>
          </a:p>
        </p:txBody>
      </p:sp>
    </p:spTree>
    <p:extLst>
      <p:ext uri="{BB962C8B-B14F-4D97-AF65-F5344CB8AC3E}">
        <p14:creationId xmlns:p14="http://schemas.microsoft.com/office/powerpoint/2010/main" val="2823524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GB"/>
          </a:p>
        </p:txBody>
      </p:sp>
      <p:sp>
        <p:nvSpPr>
          <p:cNvPr id="3" name="Rectangle 4"/>
          <p:cNvSpPr>
            <a:spLocks noGrp="1" noChangeArrowheads="1"/>
          </p:cNvSpPr>
          <p:nvPr>
            <p:ph type="ftr" idx="11"/>
          </p:nvPr>
        </p:nvSpPr>
        <p:spPr>
          <a:ln/>
        </p:spPr>
        <p:txBody>
          <a:bodyPr/>
          <a:lstStyle>
            <a:lvl1pPr>
              <a:defRPr/>
            </a:lvl1pPr>
          </a:lstStyle>
          <a:p>
            <a:pPr>
              <a:defRPr/>
            </a:pPr>
            <a:endParaRPr lang="en-GB"/>
          </a:p>
        </p:txBody>
      </p:sp>
      <p:sp>
        <p:nvSpPr>
          <p:cNvPr id="4" name="Rectangle 5"/>
          <p:cNvSpPr>
            <a:spLocks noGrp="1" noChangeArrowheads="1"/>
          </p:cNvSpPr>
          <p:nvPr>
            <p:ph type="sldNum" idx="12"/>
          </p:nvPr>
        </p:nvSpPr>
        <p:spPr>
          <a:ln/>
        </p:spPr>
        <p:txBody>
          <a:bodyPr/>
          <a:lstStyle>
            <a:lvl1pPr>
              <a:defRPr/>
            </a:lvl1pPr>
          </a:lstStyle>
          <a:p>
            <a:pPr>
              <a:defRPr/>
            </a:pPr>
            <a:fld id="{25C54582-1E0D-4595-AF21-2B5646ADDB1D}" type="slidenum">
              <a:rPr lang="en-GB"/>
              <a:pPr>
                <a:defRPr/>
              </a:pPr>
              <a:t>‹#›</a:t>
            </a:fld>
            <a:endParaRPr lang="en-GB"/>
          </a:p>
        </p:txBody>
      </p:sp>
    </p:spTree>
    <p:extLst>
      <p:ext uri="{BB962C8B-B14F-4D97-AF65-F5344CB8AC3E}">
        <p14:creationId xmlns:p14="http://schemas.microsoft.com/office/powerpoint/2010/main" val="2788127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GB"/>
          </a:p>
        </p:txBody>
      </p:sp>
      <p:sp>
        <p:nvSpPr>
          <p:cNvPr id="6" name="Rectangle 4"/>
          <p:cNvSpPr>
            <a:spLocks noGrp="1" noChangeArrowheads="1"/>
          </p:cNvSpPr>
          <p:nvPr>
            <p:ph type="ftr" idx="11"/>
          </p:nvPr>
        </p:nvSpPr>
        <p:spPr>
          <a:ln/>
        </p:spPr>
        <p:txBody>
          <a:bodyPr/>
          <a:lstStyle>
            <a:lvl1pPr>
              <a:defRPr/>
            </a:lvl1pPr>
          </a:lstStyle>
          <a:p>
            <a:pPr>
              <a:defRPr/>
            </a:pPr>
            <a:endParaRPr lang="en-GB"/>
          </a:p>
        </p:txBody>
      </p:sp>
      <p:sp>
        <p:nvSpPr>
          <p:cNvPr id="7" name="Rectangle 5"/>
          <p:cNvSpPr>
            <a:spLocks noGrp="1" noChangeArrowheads="1"/>
          </p:cNvSpPr>
          <p:nvPr>
            <p:ph type="sldNum" idx="12"/>
          </p:nvPr>
        </p:nvSpPr>
        <p:spPr>
          <a:ln/>
        </p:spPr>
        <p:txBody>
          <a:bodyPr/>
          <a:lstStyle>
            <a:lvl1pPr>
              <a:defRPr/>
            </a:lvl1pPr>
          </a:lstStyle>
          <a:p>
            <a:pPr>
              <a:defRPr/>
            </a:pPr>
            <a:fld id="{935AD598-9C5C-48CB-860A-FA5F6FB6D563}" type="slidenum">
              <a:rPr lang="en-GB"/>
              <a:pPr>
                <a:defRPr/>
              </a:pPr>
              <a:t>‹#›</a:t>
            </a:fld>
            <a:endParaRPr lang="en-GB"/>
          </a:p>
        </p:txBody>
      </p:sp>
    </p:spTree>
    <p:extLst>
      <p:ext uri="{BB962C8B-B14F-4D97-AF65-F5344CB8AC3E}">
        <p14:creationId xmlns:p14="http://schemas.microsoft.com/office/powerpoint/2010/main" val="1991573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GB"/>
          </a:p>
        </p:txBody>
      </p:sp>
      <p:sp>
        <p:nvSpPr>
          <p:cNvPr id="6" name="Rectangle 4"/>
          <p:cNvSpPr>
            <a:spLocks noGrp="1" noChangeArrowheads="1"/>
          </p:cNvSpPr>
          <p:nvPr>
            <p:ph type="ftr" idx="11"/>
          </p:nvPr>
        </p:nvSpPr>
        <p:spPr>
          <a:ln/>
        </p:spPr>
        <p:txBody>
          <a:bodyPr/>
          <a:lstStyle>
            <a:lvl1pPr>
              <a:defRPr/>
            </a:lvl1pPr>
          </a:lstStyle>
          <a:p>
            <a:pPr>
              <a:defRPr/>
            </a:pPr>
            <a:endParaRPr lang="en-GB"/>
          </a:p>
        </p:txBody>
      </p:sp>
      <p:sp>
        <p:nvSpPr>
          <p:cNvPr id="7" name="Rectangle 5"/>
          <p:cNvSpPr>
            <a:spLocks noGrp="1" noChangeArrowheads="1"/>
          </p:cNvSpPr>
          <p:nvPr>
            <p:ph type="sldNum" idx="12"/>
          </p:nvPr>
        </p:nvSpPr>
        <p:spPr>
          <a:ln/>
        </p:spPr>
        <p:txBody>
          <a:bodyPr/>
          <a:lstStyle>
            <a:lvl1pPr>
              <a:defRPr/>
            </a:lvl1pPr>
          </a:lstStyle>
          <a:p>
            <a:pPr>
              <a:defRPr/>
            </a:pPr>
            <a:fld id="{F5785D17-5218-4B3E-B26C-BB6A5303E479}" type="slidenum">
              <a:rPr lang="en-GB"/>
              <a:pPr>
                <a:defRPr/>
              </a:pPr>
              <a:t>‹#›</a:t>
            </a:fld>
            <a:endParaRPr lang="en-GB"/>
          </a:p>
        </p:txBody>
      </p:sp>
    </p:spTree>
    <p:extLst>
      <p:ext uri="{BB962C8B-B14F-4D97-AF65-F5344CB8AC3E}">
        <p14:creationId xmlns:p14="http://schemas.microsoft.com/office/powerpoint/2010/main" val="638203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1916297A-3EBA-4246-A66D-170D4D7AB368}" type="slidenum">
              <a:rPr lang="en-GB"/>
              <a:pPr>
                <a:defRPr/>
              </a:pPr>
              <a:t>‹#›</a:t>
            </a:fld>
            <a:endParaRPr lang="en-GB"/>
          </a:p>
        </p:txBody>
      </p:sp>
    </p:spTree>
    <p:extLst>
      <p:ext uri="{BB962C8B-B14F-4D97-AF65-F5344CB8AC3E}">
        <p14:creationId xmlns:p14="http://schemas.microsoft.com/office/powerpoint/2010/main" val="3298943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454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454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8347FFC3-06AE-4394-B0F9-796AC4AC9F4D}" type="slidenum">
              <a:rPr lang="en-GB"/>
              <a:pPr>
                <a:defRPr/>
              </a:pPr>
              <a:t>‹#›</a:t>
            </a:fld>
            <a:endParaRPr lang="en-GB"/>
          </a:p>
        </p:txBody>
      </p:sp>
    </p:spTree>
    <p:extLst>
      <p:ext uri="{BB962C8B-B14F-4D97-AF65-F5344CB8AC3E}">
        <p14:creationId xmlns:p14="http://schemas.microsoft.com/office/powerpoint/2010/main" val="4188798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E76CA7A1-DA03-4707-8052-64141CA351C4}" type="datetimeFigureOut">
              <a:rPr lang="en-ZA" smtClean="0"/>
              <a:t>2017/07/05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7206CF1-1A4A-428C-9ADE-A052F4523F0C}" type="slidenum">
              <a:rPr lang="en-ZA" smtClean="0"/>
              <a:t>‹#›</a:t>
            </a:fld>
            <a:endParaRPr lang="en-ZA"/>
          </a:p>
        </p:txBody>
      </p:sp>
    </p:spTree>
    <p:extLst>
      <p:ext uri="{BB962C8B-B14F-4D97-AF65-F5344CB8AC3E}">
        <p14:creationId xmlns:p14="http://schemas.microsoft.com/office/powerpoint/2010/main" val="4098746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503238" y="301625"/>
            <a:ext cx="9069387"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1027" name="Rectangle 2"/>
          <p:cNvSpPr>
            <a:spLocks noGrp="1" noChangeArrowheads="1"/>
          </p:cNvSpPr>
          <p:nvPr>
            <p:ph type="body" idx="1"/>
          </p:nvPr>
        </p:nvSpPr>
        <p:spPr bwMode="auto">
          <a:xfrm>
            <a:off x="503238" y="1768475"/>
            <a:ext cx="9069387" cy="498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lvl="0"/>
            <a:r>
              <a:rPr lang="en-GB" altLang="en-US" dirty="0" smtClean="0"/>
              <a:t>Click to edit the outline text format</a:t>
            </a:r>
          </a:p>
          <a:p>
            <a:pPr lvl="1"/>
            <a:r>
              <a:rPr lang="en-GB" altLang="en-US" dirty="0" smtClean="0"/>
              <a:t>Second Outline Level</a:t>
            </a:r>
          </a:p>
          <a:p>
            <a:pPr lvl="2"/>
            <a:r>
              <a:rPr lang="en-GB" altLang="en-US" dirty="0" smtClean="0"/>
              <a:t>Third Outline Level</a:t>
            </a:r>
          </a:p>
          <a:p>
            <a:pPr lvl="3"/>
            <a:r>
              <a:rPr lang="en-GB" altLang="en-US" dirty="0" smtClean="0"/>
              <a:t>Fourth Outline Level</a:t>
            </a:r>
          </a:p>
          <a:p>
            <a:pPr lvl="4"/>
            <a:r>
              <a:rPr lang="en-GB" altLang="en-US" dirty="0" smtClean="0"/>
              <a:t>Fifth Outline Level</a:t>
            </a:r>
          </a:p>
          <a:p>
            <a:pPr lvl="4"/>
            <a:r>
              <a:rPr lang="en-GB" altLang="en-US" dirty="0" smtClean="0"/>
              <a:t>Sixth Outline Level</a:t>
            </a:r>
          </a:p>
          <a:p>
            <a:pPr lvl="4"/>
            <a:r>
              <a:rPr lang="en-GB" altLang="en-US" dirty="0" smtClean="0"/>
              <a:t>Seventh Outline Level</a:t>
            </a:r>
          </a:p>
          <a:p>
            <a:pPr lvl="4"/>
            <a:r>
              <a:rPr lang="en-GB" altLang="en-US" dirty="0" smtClean="0"/>
              <a:t>Eighth Outline Level</a:t>
            </a:r>
          </a:p>
          <a:p>
            <a:pPr lvl="4"/>
            <a:r>
              <a:rPr lang="en-GB" altLang="en-US" dirty="0" smtClean="0"/>
              <a:t>Ninth Outline Level</a:t>
            </a:r>
          </a:p>
        </p:txBody>
      </p:sp>
      <p:sp>
        <p:nvSpPr>
          <p:cNvPr id="2" name="Rectangle 3"/>
          <p:cNvSpPr>
            <a:spLocks noGrp="1" noChangeArrowheads="1"/>
          </p:cNvSpPr>
          <p:nvPr>
            <p:ph type="dt"/>
          </p:nvPr>
        </p:nvSpPr>
        <p:spPr bwMode="auto">
          <a:xfrm>
            <a:off x="503238" y="6886575"/>
            <a:ext cx="2344737" cy="5207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eaLnBrk="1">
              <a:lnSpc>
                <a:spcPct val="93000"/>
              </a:lnSpc>
              <a:buClr>
                <a:srgbClr val="000000"/>
              </a:buClr>
              <a:buSzPct val="45000"/>
              <a:buFont typeface="Wingdings"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Times New Roman" pitchFamily="16" charset="0"/>
                <a:ea typeface="+mn-ea"/>
                <a:cs typeface="Tahoma" charset="0"/>
              </a:defRPr>
            </a:lvl1pPr>
          </a:lstStyle>
          <a:p>
            <a:pPr>
              <a:defRPr/>
            </a:pPr>
            <a:endParaRPr lang="en-GB"/>
          </a:p>
        </p:txBody>
      </p:sp>
      <p:sp>
        <p:nvSpPr>
          <p:cNvPr id="1028" name="Rectangle 4"/>
          <p:cNvSpPr>
            <a:spLocks noGrp="1" noChangeArrowheads="1"/>
          </p:cNvSpPr>
          <p:nvPr>
            <p:ph type="ftr"/>
          </p:nvPr>
        </p:nvSpPr>
        <p:spPr bwMode="auto">
          <a:xfrm>
            <a:off x="3448050" y="6886575"/>
            <a:ext cx="3192463" cy="5207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eaLnBrk="1">
              <a:lnSpc>
                <a:spcPct val="93000"/>
              </a:lnSpc>
              <a:buClr>
                <a:srgbClr val="000000"/>
              </a:buClr>
              <a:buSzPct val="45000"/>
              <a:buFont typeface="Wingdings"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Times New Roman" pitchFamily="16" charset="0"/>
                <a:ea typeface="+mn-ea"/>
                <a:cs typeface="Tahoma" charset="0"/>
              </a:defRPr>
            </a:lvl1pPr>
          </a:lstStyle>
          <a:p>
            <a:pPr>
              <a:defRPr/>
            </a:pPr>
            <a:endParaRPr lang="en-GB"/>
          </a:p>
        </p:txBody>
      </p:sp>
      <p:sp>
        <p:nvSpPr>
          <p:cNvPr id="1029" name="Rectangle 5"/>
          <p:cNvSpPr>
            <a:spLocks noGrp="1" noChangeArrowheads="1"/>
          </p:cNvSpPr>
          <p:nvPr>
            <p:ph type="sldNum"/>
          </p:nvPr>
        </p:nvSpPr>
        <p:spPr bwMode="auto">
          <a:xfrm>
            <a:off x="7227888" y="6886575"/>
            <a:ext cx="2344737" cy="5207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eaLnBrk="1">
              <a:lnSpc>
                <a:spcPct val="93000"/>
              </a:lnSpc>
              <a:buClr>
                <a:srgbClr val="000000"/>
              </a:buClr>
              <a:buSzPct val="45000"/>
              <a:buFont typeface="Wingdings" panose="05000000000000000000" pitchFamily="2"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Times New Roman" panose="02020603050405020304" pitchFamily="18" charset="0"/>
                <a:cs typeface="Tahoma" panose="020B0604030504040204" pitchFamily="34" charset="0"/>
              </a:defRPr>
            </a:lvl1pPr>
          </a:lstStyle>
          <a:p>
            <a:pPr>
              <a:defRPr/>
            </a:pPr>
            <a:fld id="{5B0AA2E9-B653-4570-83B2-053AF1513E67}" type="slidenum">
              <a:rPr lang="en-GB"/>
              <a:pPr>
                <a:defRPr/>
              </a:pPr>
              <a:t>‹#›</a:t>
            </a:fld>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4849" y="3240"/>
            <a:ext cx="10058400" cy="75438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49263" rtl="0" eaLnBrk="0" fontAlgn="base" hangingPunct="0">
        <a:lnSpc>
          <a:spcPct val="89000"/>
        </a:lnSpc>
        <a:spcBef>
          <a:spcPct val="0"/>
        </a:spcBef>
        <a:spcAft>
          <a:spcPct val="0"/>
        </a:spcAft>
        <a:buClr>
          <a:srgbClr val="000000"/>
        </a:buClr>
        <a:buSzPct val="45000"/>
        <a:buFont typeface="Wingdings" pitchFamily="2" charset="2"/>
        <a:defRPr sz="4400">
          <a:solidFill>
            <a:srgbClr val="000000"/>
          </a:solidFill>
          <a:latin typeface="+mj-lt"/>
          <a:ea typeface="+mj-ea"/>
          <a:cs typeface="+mj-cs"/>
        </a:defRPr>
      </a:lvl1pPr>
      <a:lvl2pPr algn="ctr" defTabSz="449263" rtl="0" eaLnBrk="0" fontAlgn="base" hangingPunct="0">
        <a:lnSpc>
          <a:spcPct val="89000"/>
        </a:lnSpc>
        <a:spcBef>
          <a:spcPct val="0"/>
        </a:spcBef>
        <a:spcAft>
          <a:spcPct val="0"/>
        </a:spcAft>
        <a:buClr>
          <a:srgbClr val="000000"/>
        </a:buClr>
        <a:buSzPct val="45000"/>
        <a:buFont typeface="Wingdings" pitchFamily="2" charset="2"/>
        <a:defRPr sz="4400">
          <a:solidFill>
            <a:srgbClr val="000000"/>
          </a:solidFill>
          <a:latin typeface="Arial" charset="0"/>
          <a:ea typeface="MS Gothic" charset="0"/>
          <a:cs typeface="MS Gothic" charset="0"/>
        </a:defRPr>
      </a:lvl2pPr>
      <a:lvl3pPr algn="ctr" defTabSz="449263" rtl="0" eaLnBrk="0" fontAlgn="base" hangingPunct="0">
        <a:lnSpc>
          <a:spcPct val="89000"/>
        </a:lnSpc>
        <a:spcBef>
          <a:spcPct val="0"/>
        </a:spcBef>
        <a:spcAft>
          <a:spcPct val="0"/>
        </a:spcAft>
        <a:buClr>
          <a:srgbClr val="000000"/>
        </a:buClr>
        <a:buSzPct val="45000"/>
        <a:buFont typeface="Wingdings" pitchFamily="2" charset="2"/>
        <a:defRPr sz="4400">
          <a:solidFill>
            <a:srgbClr val="000000"/>
          </a:solidFill>
          <a:latin typeface="Arial" charset="0"/>
          <a:ea typeface="MS Gothic" charset="0"/>
          <a:cs typeface="MS Gothic" charset="0"/>
        </a:defRPr>
      </a:lvl3pPr>
      <a:lvl4pPr algn="ctr" defTabSz="449263" rtl="0" eaLnBrk="0" fontAlgn="base" hangingPunct="0">
        <a:lnSpc>
          <a:spcPct val="89000"/>
        </a:lnSpc>
        <a:spcBef>
          <a:spcPct val="0"/>
        </a:spcBef>
        <a:spcAft>
          <a:spcPct val="0"/>
        </a:spcAft>
        <a:buClr>
          <a:srgbClr val="000000"/>
        </a:buClr>
        <a:buSzPct val="45000"/>
        <a:buFont typeface="Wingdings" pitchFamily="2" charset="2"/>
        <a:defRPr sz="4400">
          <a:solidFill>
            <a:srgbClr val="000000"/>
          </a:solidFill>
          <a:latin typeface="Arial" charset="0"/>
          <a:ea typeface="MS Gothic" charset="0"/>
          <a:cs typeface="MS Gothic" charset="0"/>
        </a:defRPr>
      </a:lvl4pPr>
      <a:lvl5pPr algn="ctr" defTabSz="449263" rtl="0" eaLnBrk="0" fontAlgn="base" hangingPunct="0">
        <a:lnSpc>
          <a:spcPct val="89000"/>
        </a:lnSpc>
        <a:spcBef>
          <a:spcPct val="0"/>
        </a:spcBef>
        <a:spcAft>
          <a:spcPct val="0"/>
        </a:spcAft>
        <a:buClr>
          <a:srgbClr val="000000"/>
        </a:buClr>
        <a:buSzPct val="45000"/>
        <a:buFont typeface="Wingdings" pitchFamily="2" charset="2"/>
        <a:defRPr sz="4400">
          <a:solidFill>
            <a:srgbClr val="000000"/>
          </a:solidFill>
          <a:latin typeface="Arial" charset="0"/>
          <a:ea typeface="MS Gothic" charset="0"/>
          <a:cs typeface="MS Gothic" charset="0"/>
        </a:defRPr>
      </a:lvl5pPr>
      <a:lvl6pPr marL="457200" algn="ctr" defTabSz="449263" rtl="0" fontAlgn="base" hangingPunct="0">
        <a:lnSpc>
          <a:spcPct val="89000"/>
        </a:lnSpc>
        <a:spcBef>
          <a:spcPct val="0"/>
        </a:spcBef>
        <a:spcAft>
          <a:spcPct val="0"/>
        </a:spcAft>
        <a:buClr>
          <a:srgbClr val="000000"/>
        </a:buClr>
        <a:buSzPct val="45000"/>
        <a:buFont typeface="Wingdings" charset="2"/>
        <a:defRPr sz="4400">
          <a:solidFill>
            <a:srgbClr val="000000"/>
          </a:solidFill>
          <a:latin typeface="Arial" charset="0"/>
          <a:ea typeface="MS Gothic" charset="0"/>
          <a:cs typeface="MS Gothic" charset="0"/>
        </a:defRPr>
      </a:lvl6pPr>
      <a:lvl7pPr marL="914400" algn="ctr" defTabSz="449263" rtl="0" fontAlgn="base" hangingPunct="0">
        <a:lnSpc>
          <a:spcPct val="89000"/>
        </a:lnSpc>
        <a:spcBef>
          <a:spcPct val="0"/>
        </a:spcBef>
        <a:spcAft>
          <a:spcPct val="0"/>
        </a:spcAft>
        <a:buClr>
          <a:srgbClr val="000000"/>
        </a:buClr>
        <a:buSzPct val="45000"/>
        <a:buFont typeface="Wingdings" charset="2"/>
        <a:defRPr sz="4400">
          <a:solidFill>
            <a:srgbClr val="000000"/>
          </a:solidFill>
          <a:latin typeface="Arial" charset="0"/>
          <a:ea typeface="MS Gothic" charset="0"/>
          <a:cs typeface="MS Gothic" charset="0"/>
        </a:defRPr>
      </a:lvl7pPr>
      <a:lvl8pPr marL="1371600" algn="ctr" defTabSz="449263" rtl="0" fontAlgn="base" hangingPunct="0">
        <a:lnSpc>
          <a:spcPct val="89000"/>
        </a:lnSpc>
        <a:spcBef>
          <a:spcPct val="0"/>
        </a:spcBef>
        <a:spcAft>
          <a:spcPct val="0"/>
        </a:spcAft>
        <a:buClr>
          <a:srgbClr val="000000"/>
        </a:buClr>
        <a:buSzPct val="45000"/>
        <a:buFont typeface="Wingdings" charset="2"/>
        <a:defRPr sz="4400">
          <a:solidFill>
            <a:srgbClr val="000000"/>
          </a:solidFill>
          <a:latin typeface="Arial" charset="0"/>
          <a:ea typeface="MS Gothic" charset="0"/>
          <a:cs typeface="MS Gothic" charset="0"/>
        </a:defRPr>
      </a:lvl8pPr>
      <a:lvl9pPr marL="1828800" algn="ctr" defTabSz="449263" rtl="0" fontAlgn="base" hangingPunct="0">
        <a:lnSpc>
          <a:spcPct val="89000"/>
        </a:lnSpc>
        <a:spcBef>
          <a:spcPct val="0"/>
        </a:spcBef>
        <a:spcAft>
          <a:spcPct val="0"/>
        </a:spcAft>
        <a:buClr>
          <a:srgbClr val="000000"/>
        </a:buClr>
        <a:buSzPct val="45000"/>
        <a:buFont typeface="Wingdings" charset="2"/>
        <a:defRPr sz="4400">
          <a:solidFill>
            <a:srgbClr val="000000"/>
          </a:solidFill>
          <a:latin typeface="Arial" charset="0"/>
          <a:ea typeface="MS Gothic" charset="0"/>
          <a:cs typeface="MS Gothic" charset="0"/>
        </a:defRPr>
      </a:lvl9pPr>
    </p:titleStyle>
    <p:bodyStyle>
      <a:lvl1pPr marL="430213" indent="-323850" algn="l" defTabSz="449263" rtl="0" eaLnBrk="0" fontAlgn="base" hangingPunct="0">
        <a:lnSpc>
          <a:spcPct val="89000"/>
        </a:lnSpc>
        <a:spcBef>
          <a:spcPct val="0"/>
        </a:spcBef>
        <a:spcAft>
          <a:spcPts val="1425"/>
        </a:spcAft>
        <a:buClr>
          <a:srgbClr val="000000"/>
        </a:buClr>
        <a:buSzPct val="45000"/>
        <a:buFont typeface="Wingdings" pitchFamily="2" charset="2"/>
        <a:buChar char=""/>
        <a:defRPr sz="3200">
          <a:solidFill>
            <a:srgbClr val="000000"/>
          </a:solidFill>
          <a:latin typeface="+mn-lt"/>
          <a:ea typeface="+mn-ea"/>
          <a:cs typeface="+mn-cs"/>
        </a:defRPr>
      </a:lvl1pPr>
      <a:lvl2pPr marL="862013" indent="-285750" algn="l" defTabSz="449263" rtl="0" eaLnBrk="0" fontAlgn="base" hangingPunct="0">
        <a:lnSpc>
          <a:spcPct val="89000"/>
        </a:lnSpc>
        <a:spcBef>
          <a:spcPct val="0"/>
        </a:spcBef>
        <a:spcAft>
          <a:spcPts val="1138"/>
        </a:spcAft>
        <a:buClr>
          <a:srgbClr val="000000"/>
        </a:buClr>
        <a:buSzPct val="75000"/>
        <a:buFont typeface="Symbol" pitchFamily="18" charset="2"/>
        <a:buChar char=""/>
        <a:defRPr sz="2800">
          <a:solidFill>
            <a:srgbClr val="000000"/>
          </a:solidFill>
          <a:latin typeface="+mn-lt"/>
          <a:ea typeface="+mn-ea"/>
          <a:cs typeface="+mn-cs"/>
        </a:defRPr>
      </a:lvl2pPr>
      <a:lvl3pPr marL="1293813" indent="-215900" algn="l" defTabSz="449263" rtl="0" eaLnBrk="0" fontAlgn="base" hangingPunct="0">
        <a:lnSpc>
          <a:spcPct val="89000"/>
        </a:lnSpc>
        <a:spcBef>
          <a:spcPct val="0"/>
        </a:spcBef>
        <a:spcAft>
          <a:spcPts val="850"/>
        </a:spcAft>
        <a:buClr>
          <a:srgbClr val="000000"/>
        </a:buClr>
        <a:buSzPct val="45000"/>
        <a:buFont typeface="Wingdings" pitchFamily="2" charset="2"/>
        <a:buChar char=""/>
        <a:defRPr sz="2400">
          <a:solidFill>
            <a:srgbClr val="000000"/>
          </a:solidFill>
          <a:latin typeface="+mn-lt"/>
          <a:ea typeface="+mn-ea"/>
          <a:cs typeface="+mn-cs"/>
        </a:defRPr>
      </a:lvl3pPr>
      <a:lvl4pPr marL="1725613" indent="-214313" algn="l" defTabSz="449263" rtl="0" eaLnBrk="0" fontAlgn="base" hangingPunct="0">
        <a:lnSpc>
          <a:spcPct val="89000"/>
        </a:lnSpc>
        <a:spcBef>
          <a:spcPct val="0"/>
        </a:spcBef>
        <a:spcAft>
          <a:spcPts val="575"/>
        </a:spcAft>
        <a:buClr>
          <a:srgbClr val="000000"/>
        </a:buClr>
        <a:buSzPct val="75000"/>
        <a:buFont typeface="Symbol" pitchFamily="18" charset="2"/>
        <a:buChar char=""/>
        <a:defRPr sz="2000">
          <a:solidFill>
            <a:srgbClr val="000000"/>
          </a:solidFill>
          <a:latin typeface="+mn-lt"/>
          <a:ea typeface="+mn-ea"/>
          <a:cs typeface="+mn-cs"/>
        </a:defRPr>
      </a:lvl4pPr>
      <a:lvl5pPr marL="2157413" indent="-215900" algn="l" defTabSz="449263" rtl="0" eaLnBrk="0" fontAlgn="base" hangingPunct="0">
        <a:lnSpc>
          <a:spcPct val="89000"/>
        </a:lnSpc>
        <a:spcBef>
          <a:spcPct val="0"/>
        </a:spcBef>
        <a:spcAft>
          <a:spcPts val="288"/>
        </a:spcAft>
        <a:buClr>
          <a:srgbClr val="000000"/>
        </a:buClr>
        <a:buSzPct val="45000"/>
        <a:buFont typeface="Wingdings" pitchFamily="2" charset="2"/>
        <a:buChar char=""/>
        <a:defRPr sz="2000">
          <a:solidFill>
            <a:srgbClr val="000000"/>
          </a:solidFill>
          <a:latin typeface="+mn-lt"/>
          <a:ea typeface="+mn-ea"/>
          <a:cs typeface="+mn-cs"/>
        </a:defRPr>
      </a:lvl5pPr>
      <a:lvl6pPr marL="2614613" indent="-215900" algn="l" defTabSz="449263" rtl="0" fontAlgn="base" hangingPunct="0">
        <a:lnSpc>
          <a:spcPct val="89000"/>
        </a:lnSpc>
        <a:spcBef>
          <a:spcPct val="0"/>
        </a:spcBef>
        <a:spcAft>
          <a:spcPts val="288"/>
        </a:spcAft>
        <a:buClr>
          <a:srgbClr val="000000"/>
        </a:buClr>
        <a:buSzPct val="45000"/>
        <a:buFont typeface="Wingdings" charset="2"/>
        <a:buChar char=""/>
        <a:defRPr sz="2000">
          <a:solidFill>
            <a:srgbClr val="000000"/>
          </a:solidFill>
          <a:latin typeface="+mn-lt"/>
          <a:ea typeface="+mn-ea"/>
          <a:cs typeface="+mn-cs"/>
        </a:defRPr>
      </a:lvl6pPr>
      <a:lvl7pPr marL="3071813" indent="-215900" algn="l" defTabSz="449263" rtl="0" fontAlgn="base" hangingPunct="0">
        <a:lnSpc>
          <a:spcPct val="89000"/>
        </a:lnSpc>
        <a:spcBef>
          <a:spcPct val="0"/>
        </a:spcBef>
        <a:spcAft>
          <a:spcPts val="288"/>
        </a:spcAft>
        <a:buClr>
          <a:srgbClr val="000000"/>
        </a:buClr>
        <a:buSzPct val="45000"/>
        <a:buFont typeface="Wingdings" charset="2"/>
        <a:buChar char=""/>
        <a:defRPr sz="2000">
          <a:solidFill>
            <a:srgbClr val="000000"/>
          </a:solidFill>
          <a:latin typeface="+mn-lt"/>
          <a:ea typeface="+mn-ea"/>
          <a:cs typeface="+mn-cs"/>
        </a:defRPr>
      </a:lvl7pPr>
      <a:lvl8pPr marL="3529013" indent="-215900" algn="l" defTabSz="449263" rtl="0" fontAlgn="base" hangingPunct="0">
        <a:lnSpc>
          <a:spcPct val="89000"/>
        </a:lnSpc>
        <a:spcBef>
          <a:spcPct val="0"/>
        </a:spcBef>
        <a:spcAft>
          <a:spcPts val="288"/>
        </a:spcAft>
        <a:buClr>
          <a:srgbClr val="000000"/>
        </a:buClr>
        <a:buSzPct val="45000"/>
        <a:buFont typeface="Wingdings" charset="2"/>
        <a:buChar char=""/>
        <a:defRPr sz="2000">
          <a:solidFill>
            <a:srgbClr val="000000"/>
          </a:solidFill>
          <a:latin typeface="+mn-lt"/>
          <a:ea typeface="+mn-ea"/>
          <a:cs typeface="+mn-cs"/>
        </a:defRPr>
      </a:lvl8pPr>
      <a:lvl9pPr marL="3986213" indent="-215900" algn="l" defTabSz="449263" rtl="0" fontAlgn="base" hangingPunct="0">
        <a:lnSpc>
          <a:spcPct val="89000"/>
        </a:lnSpc>
        <a:spcBef>
          <a:spcPct val="0"/>
        </a:spcBef>
        <a:spcAft>
          <a:spcPts val="288"/>
        </a:spcAft>
        <a:buClr>
          <a:srgbClr val="000000"/>
        </a:buClr>
        <a:buSzPct val="45000"/>
        <a:buFont typeface="Wingdings" charset="2"/>
        <a:buChar char=""/>
        <a:defRPr sz="2000">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075" name="Title 1"/>
          <p:cNvSpPr>
            <a:spLocks noGrp="1"/>
          </p:cNvSpPr>
          <p:nvPr>
            <p:ph type="title"/>
          </p:nvPr>
        </p:nvSpPr>
        <p:spPr/>
        <p:txBody>
          <a:bodyPr/>
          <a:lstStyle/>
          <a:p>
            <a:r>
              <a:rPr lang="en-US" dirty="0" smtClean="0">
                <a:solidFill>
                  <a:schemeClr val="bg1"/>
                </a:solidFill>
              </a:rPr>
              <a:t>South African Cadetship </a:t>
            </a:r>
            <a:r>
              <a:rPr lang="en-US" dirty="0" err="1" smtClean="0">
                <a:solidFill>
                  <a:schemeClr val="bg1"/>
                </a:solidFill>
              </a:rPr>
              <a:t>Programme</a:t>
            </a:r>
            <a:endParaRPr lang="en-US" dirty="0" smtClean="0">
              <a:solidFill>
                <a:schemeClr val="bg1"/>
              </a:solidFill>
            </a:endParaRPr>
          </a:p>
        </p:txBody>
      </p:sp>
    </p:spTree>
    <p:extLst>
      <p:ext uri="{BB962C8B-B14F-4D97-AF65-F5344CB8AC3E}">
        <p14:creationId xmlns:p14="http://schemas.microsoft.com/office/powerpoint/2010/main" val="353628794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0" i="0" u="none" strike="noStrike" baseline="0" dirty="0" smtClean="0">
                <a:solidFill>
                  <a:schemeClr val="tx1"/>
                </a:solidFill>
                <a:latin typeface="Times New Roman" panose="02020603050405020304" pitchFamily="18" charset="0"/>
              </a:rPr>
              <a:t>Introduction </a:t>
            </a:r>
          </a:p>
        </p:txBody>
      </p:sp>
      <p:sp>
        <p:nvSpPr>
          <p:cNvPr id="3" name="Text Placeholder 2"/>
          <p:cNvSpPr>
            <a:spLocks noGrp="1"/>
          </p:cNvSpPr>
          <p:nvPr>
            <p:ph type="body" idx="1"/>
          </p:nvPr>
        </p:nvSpPr>
        <p:spPr/>
        <p:txBody>
          <a:bodyPr/>
          <a:lstStyle/>
          <a:p>
            <a:pPr marL="214313" indent="0" algn="just">
              <a:buNone/>
            </a:pPr>
            <a:r>
              <a:rPr lang="en-GB" sz="2000" dirty="0" smtClean="0">
                <a:latin typeface="Times New Roman" panose="02020603050405020304" pitchFamily="18" charset="0"/>
                <a:cs typeface="Times New Roman" panose="02020603050405020304" pitchFamily="18" charset="0"/>
              </a:rPr>
              <a:t>South </a:t>
            </a:r>
            <a:r>
              <a:rPr lang="en-GB" sz="2000" dirty="0">
                <a:latin typeface="Times New Roman" panose="02020603050405020304" pitchFamily="18" charset="0"/>
                <a:cs typeface="Times New Roman" panose="02020603050405020304" pitchFamily="18" charset="0"/>
              </a:rPr>
              <a:t>Africa has a skills crisis that mirrors global conditions and the mismatch between the available pool of employees and market demands that have been linked to a number of factors, chief amongst those being the state of the education system. </a:t>
            </a:r>
          </a:p>
          <a:p>
            <a:pPr marL="214313" indent="0" algn="just">
              <a:buNone/>
            </a:pPr>
            <a:r>
              <a:rPr lang="en-ZA" sz="2000" dirty="0" smtClean="0">
                <a:solidFill>
                  <a:schemeClr val="tx1"/>
                </a:solidFill>
                <a:latin typeface="Times New Roman" panose="02020603050405020304" pitchFamily="18" charset="0"/>
              </a:rPr>
              <a:t>One of the key challenges that the country faced was  a shortage of both sea and shore based  human resources (South Africans)  required to support the maritime industry.</a:t>
            </a:r>
          </a:p>
          <a:p>
            <a:pPr marL="214313" indent="0" algn="just">
              <a:buNone/>
            </a:pPr>
            <a:r>
              <a:rPr lang="en-ZA" sz="2000" dirty="0" smtClean="0">
                <a:solidFill>
                  <a:schemeClr val="tx1"/>
                </a:solidFill>
                <a:latin typeface="Times New Roman" panose="02020603050405020304" pitchFamily="18" charset="0"/>
              </a:rPr>
              <a:t>The country relied on foreign expatriates to provide the essential services that the shipping industry required both in Port and at Sea.</a:t>
            </a:r>
          </a:p>
          <a:p>
            <a:pPr marL="214313" indent="0" algn="just">
              <a:buNone/>
            </a:pPr>
            <a:r>
              <a:rPr lang="en-ZA" sz="2000" dirty="0">
                <a:solidFill>
                  <a:schemeClr val="tx1"/>
                </a:solidFill>
                <a:latin typeface="Times New Roman" panose="02020603050405020304" pitchFamily="18" charset="0"/>
              </a:rPr>
              <a:t>South African government through South African Maritime Safety Authority (SAMSA) developed a strategy to grow and develop the country’s maritime economy.</a:t>
            </a:r>
          </a:p>
          <a:p>
            <a:pPr marL="106363" indent="0" algn="just">
              <a:buNone/>
            </a:pPr>
            <a:r>
              <a:rPr lang="en-GB" sz="2000" dirty="0" smtClean="0">
                <a:latin typeface="Times New Roman" panose="02020603050405020304" pitchFamily="18" charset="0"/>
                <a:cs typeface="Times New Roman" panose="02020603050405020304" pitchFamily="18" charset="0"/>
              </a:rPr>
              <a:t>The </a:t>
            </a:r>
            <a:r>
              <a:rPr lang="en-GB" sz="2000" dirty="0">
                <a:latin typeface="Times New Roman" panose="02020603050405020304" pitchFamily="18" charset="0"/>
                <a:cs typeface="Times New Roman" panose="02020603050405020304" pitchFamily="18" charset="0"/>
              </a:rPr>
              <a:t>National Development Plan (NDP) </a:t>
            </a:r>
            <a:r>
              <a:rPr lang="en-GB" sz="2000" dirty="0" smtClean="0">
                <a:latin typeface="Times New Roman" panose="02020603050405020304" pitchFamily="18" charset="0"/>
                <a:cs typeface="Times New Roman" panose="02020603050405020304" pitchFamily="18" charset="0"/>
              </a:rPr>
              <a:t>concurs that Skills development is </a:t>
            </a:r>
            <a:r>
              <a:rPr lang="en-GB" sz="2000" dirty="0">
                <a:latin typeface="Times New Roman" panose="02020603050405020304" pitchFamily="18" charset="0"/>
                <a:cs typeface="Times New Roman" panose="02020603050405020304" pitchFamily="18" charset="0"/>
              </a:rPr>
              <a:t>linked to economic </a:t>
            </a:r>
            <a:r>
              <a:rPr lang="en-GB" sz="2000" dirty="0" smtClean="0">
                <a:latin typeface="Times New Roman" panose="02020603050405020304" pitchFamily="18" charset="0"/>
                <a:cs typeface="Times New Roman" panose="02020603050405020304" pitchFamily="18" charset="0"/>
              </a:rPr>
              <a:t>growth - </a:t>
            </a:r>
            <a:r>
              <a:rPr lang="en-GB" sz="2000" dirty="0">
                <a:latin typeface="Times New Roman" panose="02020603050405020304" pitchFamily="18" charset="0"/>
                <a:cs typeface="Times New Roman" panose="02020603050405020304" pitchFamily="18" charset="0"/>
              </a:rPr>
              <a:t>the Vision 2030 document highlights that the key to sustainable employment and economic growth in South Africa is through education and skills development.</a:t>
            </a:r>
            <a:endParaRPr lang="en-ZA" sz="2000" dirty="0">
              <a:latin typeface="Times New Roman" panose="02020603050405020304" pitchFamily="18" charset="0"/>
              <a:cs typeface="Times New Roman" panose="02020603050405020304" pitchFamily="18" charset="0"/>
            </a:endParaRPr>
          </a:p>
          <a:p>
            <a:pPr marL="1077913" lvl="2" indent="0">
              <a:buNone/>
            </a:pPr>
            <a:endParaRPr lang="en-ZA" dirty="0" smtClean="0">
              <a:solidFill>
                <a:schemeClr val="tx1"/>
              </a:solidFill>
              <a:latin typeface="Times New Roman" panose="02020603050405020304" pitchFamily="18" charset="0"/>
            </a:endParaRPr>
          </a:p>
          <a:p>
            <a:pPr marL="1077913" lvl="2" indent="0">
              <a:buNone/>
            </a:pPr>
            <a:r>
              <a:rPr lang="en-ZA" dirty="0" smtClean="0">
                <a:solidFill>
                  <a:srgbClr val="2F5496"/>
                </a:solidFill>
                <a:latin typeface="Times New Roman" panose="02020603050405020304" pitchFamily="18" charset="0"/>
              </a:rPr>
              <a:t> </a:t>
            </a:r>
            <a:endParaRPr lang="en-ZA" dirty="0">
              <a:solidFill>
                <a:srgbClr val="2F5496"/>
              </a:solidFill>
              <a:latin typeface="Times New Roman" panose="02020603050405020304" pitchFamily="18" charset="0"/>
            </a:endParaRPr>
          </a:p>
        </p:txBody>
      </p:sp>
    </p:spTree>
    <p:extLst>
      <p:ext uri="{BB962C8B-B14F-4D97-AF65-F5344CB8AC3E}">
        <p14:creationId xmlns:p14="http://schemas.microsoft.com/office/powerpoint/2010/main" val="257643967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3600" dirty="0" smtClean="0">
                <a:latin typeface="Times New Roman" panose="02020603050405020304" pitchFamily="18" charset="0"/>
                <a:cs typeface="Times New Roman" panose="02020603050405020304" pitchFamily="18" charset="0"/>
              </a:rPr>
              <a:t>Global View - Seafarer Supply Countries</a:t>
            </a:r>
            <a:endParaRPr lang="en-ZA" sz="3600"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p:txBody>
          <a:bodyPr/>
          <a:lstStyle/>
          <a:p>
            <a:endParaRPr lang="en-ZA" dirty="0" smtClean="0"/>
          </a:p>
          <a:p>
            <a:endParaRPr lang="en-ZA" dirty="0" smtClean="0"/>
          </a:p>
          <a:p>
            <a:endParaRPr lang="en-ZA" dirty="0"/>
          </a:p>
        </p:txBody>
      </p:sp>
      <p:graphicFrame>
        <p:nvGraphicFramePr>
          <p:cNvPr id="6" name="Table 5"/>
          <p:cNvGraphicFramePr>
            <a:graphicFrameLocks noGrp="1"/>
          </p:cNvGraphicFramePr>
          <p:nvPr>
            <p:extLst>
              <p:ext uri="{D42A27DB-BD31-4B8C-83A1-F6EECF244321}">
                <p14:modId xmlns:p14="http://schemas.microsoft.com/office/powerpoint/2010/main" val="2468680685"/>
              </p:ext>
            </p:extLst>
          </p:nvPr>
        </p:nvGraphicFramePr>
        <p:xfrm>
          <a:off x="1077914" y="2027234"/>
          <a:ext cx="8000998" cy="4937129"/>
        </p:xfrm>
        <a:graphic>
          <a:graphicData uri="http://schemas.openxmlformats.org/drawingml/2006/table">
            <a:tbl>
              <a:tblPr/>
              <a:tblGrid>
                <a:gridCol w="1150705"/>
                <a:gridCol w="2283431"/>
                <a:gridCol w="2283431"/>
                <a:gridCol w="2283431"/>
              </a:tblGrid>
              <a:tr h="430001">
                <a:tc gridSpan="3">
                  <a:txBody>
                    <a:bodyPr/>
                    <a:lstStyle/>
                    <a:p>
                      <a:pPr algn="l" fontAlgn="b"/>
                      <a:r>
                        <a:rPr lang="en-ZA" sz="1100" b="1" i="0" u="none" strike="noStrike" dirty="0">
                          <a:solidFill>
                            <a:srgbClr val="000000"/>
                          </a:solidFill>
                          <a:effectLst/>
                          <a:latin typeface="Calibri" panose="020F0502020204030204" pitchFamily="34" charset="0"/>
                        </a:rPr>
                        <a:t>Estimated 5 largest seafarer supply countries</a:t>
                      </a:r>
                    </a:p>
                  </a:txBody>
                  <a:tcPr marL="9525" marR="9525" marT="9525" marB="0" anchor="b">
                    <a:lnL>
                      <a:noFill/>
                    </a:lnL>
                    <a:lnR>
                      <a:noFill/>
                    </a:lnR>
                    <a:lnT>
                      <a:noFill/>
                    </a:lnT>
                    <a:lnB>
                      <a:noFill/>
                    </a:lnB>
                  </a:tcPr>
                </a:tc>
                <a:tc hMerge="1">
                  <a:txBody>
                    <a:bodyPr/>
                    <a:lstStyle/>
                    <a:p>
                      <a:endParaRPr lang="en-ZA"/>
                    </a:p>
                  </a:txBody>
                  <a:tcPr/>
                </a:tc>
                <a:tc hMerge="1">
                  <a:txBody>
                    <a:bodyPr/>
                    <a:lstStyle/>
                    <a:p>
                      <a:endParaRPr lang="en-ZA"/>
                    </a:p>
                  </a:txBody>
                  <a:tcPr/>
                </a:tc>
                <a:tc>
                  <a:txBody>
                    <a:bodyPr/>
                    <a:lstStyle/>
                    <a:p>
                      <a:pPr algn="l" fontAlgn="b"/>
                      <a:endParaRPr lang="en-ZA"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r>
              <a:tr h="430001">
                <a:tc>
                  <a:txBody>
                    <a:bodyPr/>
                    <a:lstStyle/>
                    <a:p>
                      <a:pPr algn="l" fontAlgn="b"/>
                      <a:endParaRPr lang="en-ZA"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ZA"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ZA"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ZA"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r h="430001">
                <a:tc>
                  <a:txBody>
                    <a:bodyPr/>
                    <a:lstStyle/>
                    <a:p>
                      <a:pPr algn="l" fontAlgn="b"/>
                      <a:endParaRPr lang="en-ZA" sz="1100" b="0" i="0" u="none" strike="noStrike">
                        <a:solidFill>
                          <a:srgbClr val="000000"/>
                        </a:solidFill>
                        <a:effectLst/>
                        <a:latin typeface="Calibri" panose="020F050202020403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ZA" sz="1100" b="1" i="0" u="none" strike="noStrike">
                          <a:solidFill>
                            <a:srgbClr val="FFFFFF"/>
                          </a:solidFill>
                          <a:effectLst/>
                          <a:latin typeface="Calibri" panose="020F0502020204030204" pitchFamily="34" charset="0"/>
                        </a:rPr>
                        <a:t>For all Seafarers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b"/>
                      <a:r>
                        <a:rPr lang="en-ZA" sz="1100" b="1" i="0" u="none" strike="noStrike">
                          <a:solidFill>
                            <a:srgbClr val="FFFFFF"/>
                          </a:solidFill>
                          <a:effectLst/>
                          <a:latin typeface="Calibri" panose="020F0502020204030204" pitchFamily="34" charset="0"/>
                        </a:rPr>
                        <a:t>For Officers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b"/>
                      <a:r>
                        <a:rPr lang="en-ZA" sz="1100" b="1" i="0" u="none" strike="noStrike">
                          <a:solidFill>
                            <a:srgbClr val="FFFFFF"/>
                          </a:solidFill>
                          <a:effectLst/>
                          <a:latin typeface="Calibri" panose="020F0502020204030204" pitchFamily="34" charset="0"/>
                        </a:rPr>
                        <a:t>For Ratings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r>
              <a:tr h="430001">
                <a:tc>
                  <a:txBody>
                    <a:bodyPr/>
                    <a:lstStyle/>
                    <a:p>
                      <a:pPr algn="l" fontAlgn="auto"/>
                      <a:r>
                        <a:rPr lang="en-ZA"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ZA" sz="1100" b="0" i="0" u="none" strike="noStrike">
                          <a:solidFill>
                            <a:srgbClr val="000000"/>
                          </a:solidFill>
                          <a:effectLst/>
                          <a:latin typeface="Calibri" panose="020F0502020204030204" pitchFamily="34" charset="0"/>
                        </a:rPr>
                        <a:t>China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ZA" sz="1100" b="0" i="0" u="none" strike="noStrike">
                          <a:solidFill>
                            <a:srgbClr val="000000"/>
                          </a:solidFill>
                          <a:effectLst/>
                          <a:latin typeface="Calibri" panose="020F0502020204030204" pitchFamily="34" charset="0"/>
                        </a:rPr>
                        <a:t>China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ZA" sz="1100" b="0" i="0" u="none" strike="noStrike">
                          <a:solidFill>
                            <a:srgbClr val="000000"/>
                          </a:solidFill>
                          <a:effectLst/>
                          <a:latin typeface="Calibri" panose="020F0502020204030204" pitchFamily="34" charset="0"/>
                        </a:rPr>
                        <a:t>Phillipines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0001">
                <a:tc>
                  <a:txBody>
                    <a:bodyPr/>
                    <a:lstStyle/>
                    <a:p>
                      <a:pPr algn="l" fontAlgn="auto"/>
                      <a:r>
                        <a:rPr lang="en-ZA"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ZA" sz="1100" b="0" i="0" u="none" strike="noStrike">
                          <a:solidFill>
                            <a:srgbClr val="000000"/>
                          </a:solidFill>
                          <a:effectLst/>
                          <a:latin typeface="Calibri" panose="020F0502020204030204" pitchFamily="34" charset="0"/>
                        </a:rPr>
                        <a:t>Phillipines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ZA" sz="1100" b="0" i="0" u="none" strike="noStrike">
                          <a:solidFill>
                            <a:srgbClr val="000000"/>
                          </a:solidFill>
                          <a:effectLst/>
                          <a:latin typeface="Calibri" panose="020F0502020204030204" pitchFamily="34" charset="0"/>
                        </a:rPr>
                        <a:t>Phillipines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ZA" sz="1100" b="0" i="0" u="none" strike="noStrike">
                          <a:solidFill>
                            <a:srgbClr val="000000"/>
                          </a:solidFill>
                          <a:effectLst/>
                          <a:latin typeface="Calibri" panose="020F0502020204030204" pitchFamily="34" charset="0"/>
                        </a:rPr>
                        <a:t>China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r>
              <a:tr h="430001">
                <a:tc>
                  <a:txBody>
                    <a:bodyPr/>
                    <a:lstStyle/>
                    <a:p>
                      <a:pPr algn="l" fontAlgn="auto"/>
                      <a:r>
                        <a:rPr lang="en-ZA"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ZA" sz="1100" b="0" i="0" u="none" strike="noStrike" dirty="0">
                          <a:solidFill>
                            <a:srgbClr val="000000"/>
                          </a:solidFill>
                          <a:effectLst/>
                          <a:latin typeface="Calibri" panose="020F0502020204030204" pitchFamily="34" charset="0"/>
                        </a:rPr>
                        <a:t>Indonesia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ZA" sz="1100" b="0" i="0" u="none" strike="noStrike">
                          <a:solidFill>
                            <a:srgbClr val="000000"/>
                          </a:solidFill>
                          <a:effectLst/>
                          <a:latin typeface="Calibri" panose="020F0502020204030204" pitchFamily="34" charset="0"/>
                        </a:rPr>
                        <a:t>India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ZA" sz="1100" b="0" i="0" u="none" strike="noStrike">
                          <a:solidFill>
                            <a:srgbClr val="000000"/>
                          </a:solidFill>
                          <a:effectLst/>
                          <a:latin typeface="Calibri" panose="020F0502020204030204" pitchFamily="34" charset="0"/>
                        </a:rPr>
                        <a:t>Indonesia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0001">
                <a:tc>
                  <a:txBody>
                    <a:bodyPr/>
                    <a:lstStyle/>
                    <a:p>
                      <a:pPr algn="l" fontAlgn="auto"/>
                      <a:r>
                        <a:rPr lang="en-ZA" sz="11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ZA" sz="1100" b="0" i="0" u="none" strike="noStrike">
                          <a:solidFill>
                            <a:srgbClr val="000000"/>
                          </a:solidFill>
                          <a:effectLst/>
                          <a:latin typeface="Calibri" panose="020F0502020204030204" pitchFamily="34" charset="0"/>
                        </a:rPr>
                        <a:t>Russian Federation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ZA" sz="1100" b="0" i="0" u="none" strike="noStrike">
                          <a:solidFill>
                            <a:srgbClr val="000000"/>
                          </a:solidFill>
                          <a:effectLst/>
                          <a:latin typeface="Calibri" panose="020F0502020204030204" pitchFamily="34" charset="0"/>
                        </a:rPr>
                        <a:t>Indonesia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r>
                        <a:rPr lang="en-ZA" sz="1100" b="0" i="0" u="none" strike="noStrike">
                          <a:solidFill>
                            <a:srgbClr val="000000"/>
                          </a:solidFill>
                          <a:effectLst/>
                          <a:latin typeface="Calibri" panose="020F0502020204030204" pitchFamily="34" charset="0"/>
                        </a:rPr>
                        <a:t>Russian Federation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r>
              <a:tr h="460817">
                <a:tc>
                  <a:txBody>
                    <a:bodyPr/>
                    <a:lstStyle/>
                    <a:p>
                      <a:pPr algn="l" fontAlgn="auto"/>
                      <a:r>
                        <a:rPr lang="en-ZA"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ZA" sz="1100" b="0" i="0" u="none" strike="noStrike">
                          <a:solidFill>
                            <a:srgbClr val="000000"/>
                          </a:solidFill>
                          <a:effectLst/>
                          <a:latin typeface="Calibri" panose="020F0502020204030204" pitchFamily="34" charset="0"/>
                        </a:rPr>
                        <a:t>Ukraine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ZA" sz="1100" b="0" i="0" u="none" strike="noStrike">
                          <a:solidFill>
                            <a:srgbClr val="000000"/>
                          </a:solidFill>
                          <a:effectLst/>
                          <a:latin typeface="Calibri" panose="020F0502020204030204" pitchFamily="34" charset="0"/>
                        </a:rPr>
                        <a:t>Russian Federation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ZA" sz="1100" b="0" i="0" u="none" strike="noStrike">
                          <a:solidFill>
                            <a:srgbClr val="000000"/>
                          </a:solidFill>
                          <a:effectLst/>
                          <a:latin typeface="Calibri" panose="020F0502020204030204" pitchFamily="34" charset="0"/>
                        </a:rPr>
                        <a:t>Ukraine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8003">
                <a:tc>
                  <a:txBody>
                    <a:bodyPr/>
                    <a:lstStyle/>
                    <a:p>
                      <a:pPr algn="l" fontAlgn="b"/>
                      <a:endParaRPr lang="en-ZA"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ZA" sz="1100" b="0"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ZA"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ZA" sz="1100" b="1" i="0" u="none" strike="noStrike" dirty="0" smtClean="0">
                          <a:solidFill>
                            <a:srgbClr val="000000"/>
                          </a:solidFill>
                          <a:effectLst/>
                          <a:latin typeface="Calibri" panose="020F0502020204030204" pitchFamily="34" charset="0"/>
                        </a:rPr>
                        <a:t>Source: BIMCO,2015</a:t>
                      </a:r>
                    </a:p>
                    <a:p>
                      <a:pPr algn="l" fontAlgn="b"/>
                      <a:endParaRPr lang="en-ZA" sz="1100" b="0"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r h="778302">
                <a:tc>
                  <a:txBody>
                    <a:bodyPr/>
                    <a:lstStyle/>
                    <a:p>
                      <a:pPr algn="l" fontAlgn="b"/>
                      <a:endParaRPr lang="en-ZA"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ZA"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ZA"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ZA"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r>
            </a:tbl>
          </a:graphicData>
        </a:graphic>
      </p:graphicFrame>
    </p:spTree>
    <p:extLst>
      <p:ext uri="{BB962C8B-B14F-4D97-AF65-F5344CB8AC3E}">
        <p14:creationId xmlns:p14="http://schemas.microsoft.com/office/powerpoint/2010/main" val="32428099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3200" dirty="0" smtClean="0">
                <a:latin typeface="Times New Roman" panose="02020603050405020304" pitchFamily="18" charset="0"/>
                <a:cs typeface="Times New Roman" panose="02020603050405020304" pitchFamily="18" charset="0"/>
              </a:rPr>
              <a:t>Global Supply and Demand for Officers</a:t>
            </a:r>
            <a:endParaRPr lang="en-ZA" sz="3200"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p:txBody>
          <a:bodyPr/>
          <a:lstStyle/>
          <a:p>
            <a:endParaRPr lang="en-ZA" dirty="0" smtClean="0"/>
          </a:p>
          <a:p>
            <a:endParaRPr lang="en-ZA" dirty="0"/>
          </a:p>
        </p:txBody>
      </p:sp>
      <p:graphicFrame>
        <p:nvGraphicFramePr>
          <p:cNvPr id="4" name="Chart 3"/>
          <p:cNvGraphicFramePr>
            <a:graphicFrameLocks/>
          </p:cNvGraphicFramePr>
          <p:nvPr>
            <p:extLst>
              <p:ext uri="{D42A27DB-BD31-4B8C-83A1-F6EECF244321}">
                <p14:modId xmlns:p14="http://schemas.microsoft.com/office/powerpoint/2010/main" val="1623636538"/>
              </p:ext>
            </p:extLst>
          </p:nvPr>
        </p:nvGraphicFramePr>
        <p:xfrm>
          <a:off x="503239" y="2029619"/>
          <a:ext cx="8118474" cy="45696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530147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latin typeface="Times New Roman" panose="02020603050405020304" pitchFamily="18" charset="0"/>
                <a:cs typeface="Times New Roman" panose="02020603050405020304" pitchFamily="18" charset="0"/>
              </a:rPr>
              <a:t>Seafarer Challenge</a:t>
            </a:r>
            <a:endParaRPr lang="en-ZA"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p:txBody>
          <a:bodyPr/>
          <a:lstStyle/>
          <a:p>
            <a:r>
              <a:rPr lang="en-ZA" sz="2400" dirty="0" smtClean="0">
                <a:latin typeface="Times New Roman" panose="02020603050405020304" pitchFamily="18" charset="0"/>
                <a:cs typeface="Times New Roman" panose="02020603050405020304" pitchFamily="18" charset="0"/>
              </a:rPr>
              <a:t>According to the BIMCO report of 2015, </a:t>
            </a:r>
            <a:r>
              <a:rPr lang="en-ZA" sz="2400" dirty="0">
                <a:latin typeface="Times New Roman" panose="02020603050405020304" pitchFamily="18" charset="0"/>
                <a:cs typeface="Times New Roman" panose="02020603050405020304" pitchFamily="18" charset="0"/>
              </a:rPr>
              <a:t>The worldwide population of seafarers serving on internationally trading merchant ships is estimated at 1,647,500 seafarers, of which 774,000 are officers and 873,500 are ratings.</a:t>
            </a:r>
            <a:endParaRPr lang="en-ZA" sz="2400" dirty="0" smtClean="0">
              <a:latin typeface="Times New Roman" panose="02020603050405020304" pitchFamily="18" charset="0"/>
              <a:cs typeface="Times New Roman" panose="02020603050405020304" pitchFamily="18" charset="0"/>
            </a:endParaRPr>
          </a:p>
          <a:p>
            <a:r>
              <a:rPr lang="en-ZA" sz="2400" dirty="0">
                <a:latin typeface="Times New Roman" panose="02020603050405020304" pitchFamily="18" charset="0"/>
                <a:cs typeface="Times New Roman" panose="02020603050405020304" pitchFamily="18" charset="0"/>
              </a:rPr>
              <a:t>S</a:t>
            </a:r>
            <a:r>
              <a:rPr lang="en-ZA" sz="2400" dirty="0" smtClean="0">
                <a:latin typeface="Times New Roman" panose="02020603050405020304" pitchFamily="18" charset="0"/>
                <a:cs typeface="Times New Roman" panose="02020603050405020304" pitchFamily="18" charset="0"/>
              </a:rPr>
              <a:t>ome Officer </a:t>
            </a:r>
            <a:r>
              <a:rPr lang="en-ZA" sz="2400" dirty="0">
                <a:latin typeface="Times New Roman" panose="02020603050405020304" pitchFamily="18" charset="0"/>
                <a:cs typeface="Times New Roman" panose="02020603050405020304" pitchFamily="18" charset="0"/>
              </a:rPr>
              <a:t>categories are in especially short supply, including engineer officers at management level and officers needed for specialised ships such as chemical, LNG and LPG carriers.</a:t>
            </a:r>
          </a:p>
          <a:p>
            <a:r>
              <a:rPr lang="en-ZA" sz="2400" dirty="0" smtClean="0">
                <a:latin typeface="Times New Roman" panose="02020603050405020304" pitchFamily="18" charset="0"/>
                <a:cs typeface="Times New Roman" panose="02020603050405020304" pitchFamily="18" charset="0"/>
              </a:rPr>
              <a:t>The </a:t>
            </a:r>
            <a:r>
              <a:rPr lang="en-ZA" sz="2400" dirty="0">
                <a:latin typeface="Times New Roman" panose="02020603050405020304" pitchFamily="18" charset="0"/>
                <a:cs typeface="Times New Roman" panose="02020603050405020304" pitchFamily="18" charset="0"/>
              </a:rPr>
              <a:t>report suggests that in the past five years the industry has made good progress with increasing recruitment and training levels and reducing officer wastage (i.e. retaining qualified seafarers and increasing the number of years which they serve at sea). </a:t>
            </a:r>
            <a:endParaRPr lang="en-ZA" sz="2400" dirty="0" smtClean="0">
              <a:latin typeface="Times New Roman" panose="02020603050405020304" pitchFamily="18" charset="0"/>
              <a:cs typeface="Times New Roman" panose="02020603050405020304" pitchFamily="18" charset="0"/>
            </a:endParaRPr>
          </a:p>
          <a:p>
            <a:r>
              <a:rPr lang="en-ZA" sz="2400" dirty="0" smtClean="0">
                <a:latin typeface="Times New Roman" panose="02020603050405020304" pitchFamily="18" charset="0"/>
                <a:cs typeface="Times New Roman" panose="02020603050405020304" pitchFamily="18" charset="0"/>
              </a:rPr>
              <a:t>But </a:t>
            </a:r>
            <a:r>
              <a:rPr lang="en-ZA" sz="2400" dirty="0">
                <a:latin typeface="Times New Roman" panose="02020603050405020304" pitchFamily="18" charset="0"/>
                <a:cs typeface="Times New Roman" panose="02020603050405020304" pitchFamily="18" charset="0"/>
              </a:rPr>
              <a:t>the report indicates that, unless training levels are increased significantly, the growth in demand for seafarers could generate a serious shortage in the total supply of officers.</a:t>
            </a:r>
          </a:p>
          <a:p>
            <a:endParaRPr lang="en-ZA" dirty="0" smtClean="0"/>
          </a:p>
          <a:p>
            <a:endParaRPr lang="en-ZA" dirty="0"/>
          </a:p>
        </p:txBody>
      </p:sp>
    </p:spTree>
    <p:extLst>
      <p:ext uri="{BB962C8B-B14F-4D97-AF65-F5344CB8AC3E}">
        <p14:creationId xmlns:p14="http://schemas.microsoft.com/office/powerpoint/2010/main" val="2162777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3600" b="0" i="0" u="none" strike="noStrike" baseline="0" dirty="0" smtClean="0">
                <a:solidFill>
                  <a:schemeClr val="tx1"/>
                </a:solidFill>
                <a:latin typeface="Times New Roman" panose="02020603050405020304" pitchFamily="18" charset="0"/>
              </a:rPr>
              <a:t>SAMSA</a:t>
            </a:r>
            <a:r>
              <a:rPr lang="en-ZA" sz="3600" dirty="0">
                <a:solidFill>
                  <a:schemeClr val="tx1"/>
                </a:solidFill>
                <a:latin typeface="Times New Roman" panose="02020603050405020304" pitchFamily="18" charset="0"/>
              </a:rPr>
              <a:t> </a:t>
            </a:r>
            <a:r>
              <a:rPr lang="en-ZA" sz="3600" dirty="0" smtClean="0">
                <a:solidFill>
                  <a:schemeClr val="tx1"/>
                </a:solidFill>
                <a:latin typeface="Times New Roman" panose="02020603050405020304" pitchFamily="18" charset="0"/>
              </a:rPr>
              <a:t>Mandate &amp; Objectives</a:t>
            </a:r>
            <a:endParaRPr lang="en-ZA" sz="3600" b="0" i="0" u="none" strike="noStrike" baseline="0" dirty="0" smtClean="0">
              <a:solidFill>
                <a:schemeClr val="tx1"/>
              </a:solidFill>
              <a:latin typeface="Times New Roman" panose="02020603050405020304" pitchFamily="18" charset="0"/>
            </a:endParaRPr>
          </a:p>
        </p:txBody>
      </p:sp>
      <p:sp>
        <p:nvSpPr>
          <p:cNvPr id="3" name="Text Placeholder 2"/>
          <p:cNvSpPr>
            <a:spLocks noGrp="1"/>
          </p:cNvSpPr>
          <p:nvPr>
            <p:ph type="body" idx="1"/>
          </p:nvPr>
        </p:nvSpPr>
        <p:spPr/>
        <p:txBody>
          <a:bodyPr/>
          <a:lstStyle/>
          <a:p>
            <a:pPr marL="1077913" lvl="2" indent="0">
              <a:buNone/>
            </a:pPr>
            <a:endParaRPr lang="en-ZA" dirty="0" smtClean="0">
              <a:solidFill>
                <a:srgbClr val="2F5496"/>
              </a:solidFill>
              <a:latin typeface="Times New Roman" panose="02020603050405020304" pitchFamily="18" charset="0"/>
            </a:endParaRPr>
          </a:p>
          <a:p>
            <a:pPr marL="1077913" lvl="2" indent="0">
              <a:buNone/>
            </a:pPr>
            <a:r>
              <a:rPr lang="en-ZA" dirty="0" smtClean="0">
                <a:solidFill>
                  <a:schemeClr val="tx1"/>
                </a:solidFill>
                <a:latin typeface="Times New Roman" panose="02020603050405020304" pitchFamily="18" charset="0"/>
              </a:rPr>
              <a:t>SAMSA is a regulatory entity mandated to administer the maritime laws for the South African government.</a:t>
            </a:r>
          </a:p>
          <a:p>
            <a:pPr marL="1077913" lvl="2" indent="0">
              <a:buNone/>
            </a:pPr>
            <a:endParaRPr lang="en-ZA" dirty="0">
              <a:solidFill>
                <a:schemeClr val="tx1"/>
              </a:solidFill>
              <a:latin typeface="Times New Roman" panose="02020603050405020304" pitchFamily="18" charset="0"/>
            </a:endParaRPr>
          </a:p>
          <a:p>
            <a:pPr marL="1077913" lvl="2" indent="0">
              <a:buNone/>
            </a:pPr>
            <a:r>
              <a:rPr lang="en-ZA" dirty="0" smtClean="0">
                <a:solidFill>
                  <a:schemeClr val="tx1"/>
                </a:solidFill>
                <a:latin typeface="Times New Roman" panose="02020603050405020304" pitchFamily="18" charset="0"/>
              </a:rPr>
              <a:t>This is undertaken in consideration of the following objectives:</a:t>
            </a:r>
          </a:p>
          <a:p>
            <a:pPr marL="1592263" lvl="2" indent="-514350">
              <a:buFont typeface="+mj-lt"/>
              <a:buAutoNum type="romanLcPeriod"/>
            </a:pPr>
            <a:r>
              <a:rPr lang="en-ZA" dirty="0" smtClean="0">
                <a:solidFill>
                  <a:schemeClr val="tx1"/>
                </a:solidFill>
                <a:latin typeface="Times New Roman" panose="02020603050405020304" pitchFamily="18" charset="0"/>
              </a:rPr>
              <a:t>Ensuring the safety of life and property at sea</a:t>
            </a:r>
          </a:p>
          <a:p>
            <a:pPr marL="1592263" lvl="2" indent="-514350">
              <a:buFont typeface="+mj-lt"/>
              <a:buAutoNum type="romanLcPeriod"/>
            </a:pPr>
            <a:r>
              <a:rPr lang="en-ZA" dirty="0" smtClean="0">
                <a:solidFill>
                  <a:schemeClr val="tx1"/>
                </a:solidFill>
                <a:latin typeface="Times New Roman" panose="02020603050405020304" pitchFamily="18" charset="0"/>
              </a:rPr>
              <a:t>Preventing and combatting marine environment pollution by ships</a:t>
            </a:r>
          </a:p>
          <a:p>
            <a:pPr marL="1592263" lvl="2" indent="-514350">
              <a:buFont typeface="+mj-lt"/>
              <a:buAutoNum type="romanLcPeriod"/>
            </a:pPr>
            <a:r>
              <a:rPr lang="en-ZA" dirty="0" smtClean="0">
                <a:solidFill>
                  <a:schemeClr val="tx1"/>
                </a:solidFill>
                <a:latin typeface="Times New Roman" panose="02020603050405020304" pitchFamily="18" charset="0"/>
              </a:rPr>
              <a:t>Promoting the maritime interests of the Republic</a:t>
            </a:r>
          </a:p>
          <a:p>
            <a:pPr marL="1077913" lvl="2" indent="0">
              <a:buNone/>
            </a:pPr>
            <a:endParaRPr lang="en-ZA" dirty="0">
              <a:solidFill>
                <a:srgbClr val="2F5496"/>
              </a:solidFill>
              <a:latin typeface="Times New Roman" panose="02020603050405020304" pitchFamily="18" charset="0"/>
            </a:endParaRPr>
          </a:p>
        </p:txBody>
      </p:sp>
    </p:spTree>
    <p:extLst>
      <p:ext uri="{BB962C8B-B14F-4D97-AF65-F5344CB8AC3E}">
        <p14:creationId xmlns:p14="http://schemas.microsoft.com/office/powerpoint/2010/main" val="189520464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3600" dirty="0" smtClean="0">
                <a:latin typeface="Times New Roman" panose="02020603050405020304" pitchFamily="18" charset="0"/>
                <a:cs typeface="Times New Roman" panose="02020603050405020304" pitchFamily="18" charset="0"/>
              </a:rPr>
              <a:t>The South African Challenge</a:t>
            </a:r>
            <a:endParaRPr lang="en-ZA" sz="3600"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p:txBody>
          <a:bodyPr/>
          <a:lstStyle/>
          <a:p>
            <a:r>
              <a:rPr lang="en-ZA" sz="2000" dirty="0" smtClean="0">
                <a:solidFill>
                  <a:schemeClr val="tx1"/>
                </a:solidFill>
                <a:latin typeface="Times New Roman" panose="02020603050405020304" pitchFamily="18" charset="0"/>
                <a:cs typeface="Times New Roman" panose="02020603050405020304" pitchFamily="18" charset="0"/>
              </a:rPr>
              <a:t>Around 2008, SAMSA </a:t>
            </a:r>
            <a:r>
              <a:rPr lang="en-ZA" sz="2000" dirty="0">
                <a:solidFill>
                  <a:schemeClr val="tx1"/>
                </a:solidFill>
                <a:latin typeface="Times New Roman" panose="02020603050405020304" pitchFamily="18" charset="0"/>
                <a:cs typeface="Times New Roman" panose="02020603050405020304" pitchFamily="18" charset="0"/>
              </a:rPr>
              <a:t>was looking at providing sea-time for its surveyors who did not have a requisite certificates of competence ( Class 1 Engine &amp; Deck</a:t>
            </a:r>
            <a:r>
              <a:rPr lang="en-ZA" sz="2000" dirty="0" smtClean="0">
                <a:solidFill>
                  <a:schemeClr val="tx1"/>
                </a:solidFill>
                <a:latin typeface="Times New Roman" panose="02020603050405020304" pitchFamily="18" charset="0"/>
                <a:cs typeface="Times New Roman" panose="02020603050405020304" pitchFamily="18" charset="0"/>
              </a:rPr>
              <a:t>)</a:t>
            </a:r>
            <a:endParaRPr lang="en-ZA" sz="2000" dirty="0">
              <a:solidFill>
                <a:schemeClr val="tx1"/>
              </a:solidFill>
              <a:latin typeface="Times New Roman" panose="02020603050405020304" pitchFamily="18" charset="0"/>
              <a:cs typeface="Times New Roman" panose="02020603050405020304" pitchFamily="18" charset="0"/>
            </a:endParaRPr>
          </a:p>
          <a:p>
            <a:r>
              <a:rPr lang="en-ZA" sz="2000" dirty="0" smtClean="0">
                <a:solidFill>
                  <a:schemeClr val="tx1"/>
                </a:solidFill>
                <a:latin typeface="Times New Roman" panose="02020603050405020304" pitchFamily="18" charset="0"/>
                <a:cs typeface="Times New Roman" panose="02020603050405020304" pitchFamily="18" charset="0"/>
              </a:rPr>
              <a:t>Many South </a:t>
            </a:r>
            <a:r>
              <a:rPr lang="en-ZA" sz="2000" dirty="0">
                <a:solidFill>
                  <a:schemeClr val="tx1"/>
                </a:solidFill>
                <a:latin typeface="Times New Roman" panose="02020603050405020304" pitchFamily="18" charset="0"/>
                <a:cs typeface="Times New Roman" panose="02020603050405020304" pitchFamily="18" charset="0"/>
              </a:rPr>
              <a:t>African </a:t>
            </a:r>
            <a:r>
              <a:rPr lang="en-ZA" sz="2000" dirty="0" smtClean="0">
                <a:solidFill>
                  <a:schemeClr val="tx1"/>
                </a:solidFill>
                <a:latin typeface="Times New Roman" panose="02020603050405020304" pitchFamily="18" charset="0"/>
                <a:cs typeface="Times New Roman" panose="02020603050405020304" pitchFamily="18" charset="0"/>
              </a:rPr>
              <a:t>graduates with an S2 qualification  were looking </a:t>
            </a:r>
            <a:r>
              <a:rPr lang="en-ZA" sz="2000" dirty="0">
                <a:solidFill>
                  <a:schemeClr val="tx1"/>
                </a:solidFill>
                <a:latin typeface="Times New Roman" panose="02020603050405020304" pitchFamily="18" charset="0"/>
                <a:cs typeface="Times New Roman" panose="02020603050405020304" pitchFamily="18" charset="0"/>
              </a:rPr>
              <a:t>for Cadetship </a:t>
            </a:r>
            <a:r>
              <a:rPr lang="en-ZA" sz="2000" dirty="0" smtClean="0">
                <a:solidFill>
                  <a:schemeClr val="tx1"/>
                </a:solidFill>
                <a:latin typeface="Times New Roman" panose="02020603050405020304" pitchFamily="18" charset="0"/>
                <a:cs typeface="Times New Roman" panose="02020603050405020304" pitchFamily="18" charset="0"/>
              </a:rPr>
              <a:t>Opportunities ( Deck and Engine Discipline)</a:t>
            </a:r>
            <a:endParaRPr lang="en-ZA" sz="2000" dirty="0">
              <a:solidFill>
                <a:schemeClr val="tx1"/>
              </a:solidFill>
              <a:latin typeface="Times New Roman" panose="02020603050405020304" pitchFamily="18" charset="0"/>
              <a:cs typeface="Times New Roman" panose="02020603050405020304" pitchFamily="18" charset="0"/>
            </a:endParaRPr>
          </a:p>
          <a:p>
            <a:r>
              <a:rPr lang="en-ZA" sz="2000" dirty="0" smtClean="0">
                <a:solidFill>
                  <a:schemeClr val="tx1"/>
                </a:solidFill>
                <a:latin typeface="Times New Roman" panose="02020603050405020304" pitchFamily="18" charset="0"/>
                <a:cs typeface="Times New Roman" panose="02020603050405020304" pitchFamily="18" charset="0"/>
              </a:rPr>
              <a:t>Transnet ( NPA) had started a programme aimed at addressing the skills shortage impacting on the efficiency of their port services</a:t>
            </a:r>
            <a:endParaRPr lang="en-ZA" sz="2000" dirty="0">
              <a:solidFill>
                <a:schemeClr val="tx1"/>
              </a:solidFill>
              <a:latin typeface="Times New Roman" panose="02020603050405020304" pitchFamily="18" charset="0"/>
              <a:cs typeface="Times New Roman" panose="02020603050405020304" pitchFamily="18" charset="0"/>
            </a:endParaRPr>
          </a:p>
          <a:p>
            <a:r>
              <a:rPr lang="en-ZA" sz="2000" dirty="0">
                <a:solidFill>
                  <a:schemeClr val="tx1"/>
                </a:solidFill>
                <a:latin typeface="Times New Roman" panose="02020603050405020304" pitchFamily="18" charset="0"/>
                <a:cs typeface="Times New Roman" panose="02020603050405020304" pitchFamily="18" charset="0"/>
              </a:rPr>
              <a:t>In 2010, SAMSA started the Programme </a:t>
            </a:r>
            <a:r>
              <a:rPr lang="en-ZA" sz="2000" dirty="0" smtClean="0">
                <a:solidFill>
                  <a:schemeClr val="tx1"/>
                </a:solidFill>
                <a:latin typeface="Times New Roman" panose="02020603050405020304" pitchFamily="18" charset="0"/>
                <a:cs typeface="Times New Roman" panose="02020603050405020304" pitchFamily="18" charset="0"/>
              </a:rPr>
              <a:t>to address the challenge of ensuring that Black South Africans do actively participate in the maritime affairs of the country. </a:t>
            </a:r>
          </a:p>
          <a:p>
            <a:r>
              <a:rPr lang="en-ZA" sz="2000" dirty="0" smtClean="0">
                <a:solidFill>
                  <a:schemeClr val="tx1"/>
                </a:solidFill>
                <a:latin typeface="Times New Roman" panose="02020603050405020304" pitchFamily="18" charset="0"/>
                <a:cs typeface="Times New Roman" panose="02020603050405020304" pitchFamily="18" charset="0"/>
              </a:rPr>
              <a:t>At the same time, this programme was aimed at addressing the ageing maritime workforce</a:t>
            </a:r>
          </a:p>
          <a:p>
            <a:r>
              <a:rPr lang="en-ZA" sz="2000" dirty="0">
                <a:latin typeface="Times New Roman" panose="02020603050405020304" pitchFamily="18" charset="0"/>
                <a:cs typeface="Times New Roman" panose="02020603050405020304" pitchFamily="18" charset="0"/>
              </a:rPr>
              <a:t>South African Flagged ships were significantly reduced post democratic government</a:t>
            </a:r>
          </a:p>
          <a:p>
            <a:r>
              <a:rPr lang="en-ZA" sz="2000" dirty="0">
                <a:latin typeface="Times New Roman" panose="02020603050405020304" pitchFamily="18" charset="0"/>
                <a:cs typeface="Times New Roman" panose="02020603050405020304" pitchFamily="18" charset="0"/>
              </a:rPr>
              <a:t>The awareness and interest of maritime as an industry rose significantly as a result of SAMSA leadership</a:t>
            </a:r>
          </a:p>
          <a:p>
            <a:endParaRPr lang="en-ZA"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88817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3200" dirty="0" smtClean="0">
                <a:latin typeface="Times New Roman" panose="02020603050405020304" pitchFamily="18" charset="0"/>
                <a:cs typeface="Times New Roman" panose="02020603050405020304" pitchFamily="18" charset="0"/>
              </a:rPr>
              <a:t>National Cadetship Programme ( NCP)</a:t>
            </a:r>
            <a:endParaRPr lang="en-ZA" sz="3200"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p:txBody>
          <a:bodyPr/>
          <a:lstStyle/>
          <a:p>
            <a:pPr marL="432226" indent="-314982" algn="just" defTabSz="503972" fontAlgn="auto">
              <a:spcBef>
                <a:spcPts val="0"/>
              </a:spcBef>
              <a:spcAft>
                <a:spcPts val="0"/>
              </a:spcAft>
              <a:buFont typeface="Wingdings" panose="05000000000000000000" pitchFamily="2" charset="2"/>
              <a:buChar char="q"/>
            </a:pPr>
            <a:r>
              <a:rPr lang="en-ZA" sz="2400" dirty="0" smtClean="0">
                <a:latin typeface="Times New Roman" panose="02020603050405020304" pitchFamily="18" charset="0"/>
                <a:cs typeface="Times New Roman" panose="02020603050405020304" pitchFamily="18" charset="0"/>
              </a:rPr>
              <a:t> </a:t>
            </a:r>
            <a:r>
              <a:rPr lang="en-ZA" sz="2000" dirty="0">
                <a:solidFill>
                  <a:schemeClr val="tx1"/>
                </a:solidFill>
                <a:latin typeface="Times New Roman" panose="02020603050405020304" pitchFamily="18" charset="0"/>
                <a:cs typeface="Times New Roman" panose="02020603050405020304" pitchFamily="18" charset="0"/>
              </a:rPr>
              <a:t>The National Cadetship Programme was launched in </a:t>
            </a:r>
            <a:r>
              <a:rPr lang="en-ZA" sz="2000" dirty="0" smtClean="0">
                <a:solidFill>
                  <a:schemeClr val="tx1"/>
                </a:solidFill>
                <a:latin typeface="Times New Roman" panose="02020603050405020304" pitchFamily="18" charset="0"/>
                <a:cs typeface="Times New Roman" panose="02020603050405020304" pitchFamily="18" charset="0"/>
              </a:rPr>
              <a:t>2011.</a:t>
            </a:r>
            <a:r>
              <a:rPr lang="en-ZA" sz="2000" dirty="0">
                <a:latin typeface="Times New Roman" panose="02020603050405020304" pitchFamily="18" charset="0"/>
                <a:cs typeface="Times New Roman" panose="02020603050405020304" pitchFamily="18" charset="0"/>
              </a:rPr>
              <a:t> </a:t>
            </a:r>
            <a:r>
              <a:rPr lang="en-ZA" sz="2000" dirty="0" smtClean="0">
                <a:latin typeface="Times New Roman" panose="02020603050405020304" pitchFamily="18" charset="0"/>
                <a:cs typeface="Times New Roman" panose="02020603050405020304" pitchFamily="18" charset="0"/>
              </a:rPr>
              <a:t>It offers </a:t>
            </a:r>
            <a:r>
              <a:rPr lang="en-ZA" sz="2000" dirty="0">
                <a:latin typeface="Times New Roman" panose="02020603050405020304" pitchFamily="18" charset="0"/>
                <a:cs typeface="Times New Roman" panose="02020603050405020304" pitchFamily="18" charset="0"/>
              </a:rPr>
              <a:t>practical training and sea-time experience with international shipping lines, enabling maritime students to obtain internationally-recognised STCW (Standards of Training, Certification, and Watch-keeping) qualifications and become globally sought-after seafarers. </a:t>
            </a:r>
            <a:endParaRPr lang="en-GB" sz="20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117244" indent="0" algn="just" defTabSz="503972" fontAlgn="auto">
              <a:spcBef>
                <a:spcPts val="0"/>
              </a:spcBef>
              <a:spcAft>
                <a:spcPts val="0"/>
              </a:spcAft>
              <a:buNone/>
            </a:pPr>
            <a:endParaRPr lang="en-ZA" sz="2000" dirty="0">
              <a:solidFill>
                <a:schemeClr val="tx1"/>
              </a:solidFill>
              <a:latin typeface="Times New Roman" panose="02020603050405020304" pitchFamily="18" charset="0"/>
              <a:cs typeface="Times New Roman" panose="02020603050405020304" pitchFamily="18" charset="0"/>
            </a:endParaRPr>
          </a:p>
          <a:p>
            <a:pPr marL="432226" indent="-314982" algn="just" defTabSz="503972" fontAlgn="auto">
              <a:spcBef>
                <a:spcPts val="0"/>
              </a:spcBef>
              <a:spcAft>
                <a:spcPts val="0"/>
              </a:spcAft>
              <a:buFont typeface="Wingdings" panose="05000000000000000000" pitchFamily="2" charset="2"/>
              <a:buChar char="q"/>
            </a:pPr>
            <a:r>
              <a:rPr lang="en-GB" sz="20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The </a:t>
            </a:r>
            <a:r>
              <a:rPr lang="en-GB" sz="20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concept of the </a:t>
            </a:r>
            <a:r>
              <a:rPr lang="en-GB" sz="20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NCP </a:t>
            </a:r>
            <a:r>
              <a:rPr lang="en-GB" sz="20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was essentially to provide practical training (cadetship) to all aspirant officers who had completed their theoretical training.</a:t>
            </a:r>
          </a:p>
          <a:p>
            <a:pPr marL="117244" indent="0" algn="just" defTabSz="503972" fontAlgn="auto">
              <a:spcBef>
                <a:spcPts val="0"/>
              </a:spcBef>
              <a:spcAft>
                <a:spcPts val="0"/>
              </a:spcAft>
            </a:pPr>
            <a:endParaRPr lang="en-GB" sz="20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432226" indent="-314982" algn="just" defTabSz="503972" fontAlgn="auto">
              <a:spcBef>
                <a:spcPts val="0"/>
              </a:spcBef>
              <a:spcAft>
                <a:spcPts val="0"/>
              </a:spcAft>
              <a:buFont typeface="Wingdings" panose="05000000000000000000" pitchFamily="2" charset="2"/>
              <a:buChar char="q"/>
            </a:pPr>
            <a:r>
              <a:rPr lang="en-GB" sz="20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The main motivation was the fact that there was a growing number of berths awaiting cadets coming out of training institutions that were starting to contribute to unemployment, some waiting up to seven years to get berths and consequently some training institutions such as CPUT threatening to close down their seafarer training programme</a:t>
            </a:r>
            <a:r>
              <a:rPr lang="en-GB" sz="20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a:t>
            </a:r>
          </a:p>
          <a:p>
            <a:pPr marL="432226" indent="-314982" algn="just" defTabSz="503972" fontAlgn="auto">
              <a:spcBef>
                <a:spcPts val="0"/>
              </a:spcBef>
              <a:spcAft>
                <a:spcPts val="0"/>
              </a:spcAft>
              <a:buFont typeface="Wingdings" panose="05000000000000000000" pitchFamily="2" charset="2"/>
              <a:buChar char="q"/>
            </a:pPr>
            <a:endParaRPr lang="en-ZA" sz="2000" dirty="0" smtClean="0">
              <a:solidFill>
                <a:schemeClr val="tx1"/>
              </a:solidFill>
              <a:latin typeface="Times New Roman" panose="02020603050405020304" pitchFamily="18" charset="0"/>
              <a:cs typeface="Times New Roman" panose="02020603050405020304" pitchFamily="18" charset="0"/>
            </a:endParaRPr>
          </a:p>
          <a:p>
            <a:pPr marL="432226" indent="-314982" algn="just" defTabSz="503972" fontAlgn="auto">
              <a:spcBef>
                <a:spcPts val="0"/>
              </a:spcBef>
              <a:spcAft>
                <a:spcPts val="0"/>
              </a:spcAft>
              <a:buFont typeface="Wingdings" panose="05000000000000000000" pitchFamily="2" charset="2"/>
              <a:buChar char="q"/>
            </a:pPr>
            <a:r>
              <a:rPr lang="en-ZA"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SAMSA took a leading role of gathering and engaging various organisations to partner as hosting employment companies for </a:t>
            </a:r>
            <a:r>
              <a:rPr lang="en-ZA" sz="20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South African Cadets</a:t>
            </a:r>
            <a:r>
              <a:rPr lang="en-ZA"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ZA" sz="20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432226" indent="-314982" algn="just" defTabSz="503972" fontAlgn="auto">
              <a:spcBef>
                <a:spcPts val="0"/>
              </a:spcBef>
              <a:spcAft>
                <a:spcPts val="0"/>
              </a:spcAft>
              <a:buFont typeface="Wingdings" panose="05000000000000000000" pitchFamily="2" charset="2"/>
              <a:buChar char="q"/>
            </a:pPr>
            <a:endParaRPr lang="en-ZA" sz="2400" dirty="0" smtClean="0">
              <a:solidFill>
                <a:srgbClr val="0070C0"/>
              </a:solidFill>
              <a:latin typeface="Times New Roman" panose="02020603050405020304" pitchFamily="18" charset="0"/>
              <a:cs typeface="Times New Roman" panose="02020603050405020304" pitchFamily="18" charset="0"/>
            </a:endParaRPr>
          </a:p>
          <a:p>
            <a:pPr marL="432226" indent="-314982" algn="just" defTabSz="503972" fontAlgn="auto">
              <a:spcBef>
                <a:spcPts val="0"/>
              </a:spcBef>
              <a:spcAft>
                <a:spcPts val="0"/>
              </a:spcAft>
              <a:buFont typeface="Wingdings" panose="05000000000000000000" pitchFamily="2" charset="2"/>
              <a:buChar char="q"/>
            </a:pPr>
            <a:endParaRPr lang="en-ZA" sz="2400" dirty="0">
              <a:solidFill>
                <a:srgbClr val="0070C0"/>
              </a:solidFill>
              <a:latin typeface="Times New Roman" panose="02020603050405020304" pitchFamily="18" charset="0"/>
              <a:cs typeface="Times New Roman" panose="02020603050405020304" pitchFamily="18" charset="0"/>
            </a:endParaRPr>
          </a:p>
          <a:p>
            <a:pPr marL="432226" indent="-314982" algn="just" defTabSz="503972" fontAlgn="auto">
              <a:spcBef>
                <a:spcPts val="0"/>
              </a:spcBef>
              <a:spcAft>
                <a:spcPts val="0"/>
              </a:spcAft>
              <a:buFont typeface="Wingdings" panose="05000000000000000000" pitchFamily="2" charset="2"/>
              <a:buChar char="q"/>
            </a:pPr>
            <a:endParaRPr lang="en-ZA" sz="2400" dirty="0">
              <a:solidFill>
                <a:srgbClr val="0070C0"/>
              </a:solidFill>
              <a:latin typeface="Times New Roman" panose="02020603050405020304" pitchFamily="18" charset="0"/>
              <a:cs typeface="Times New Roman" panose="02020603050405020304" pitchFamily="18" charset="0"/>
            </a:endParaRPr>
          </a:p>
          <a:p>
            <a:endParaRPr lang="en-ZA" dirty="0"/>
          </a:p>
        </p:txBody>
      </p:sp>
    </p:spTree>
    <p:extLst>
      <p:ext uri="{BB962C8B-B14F-4D97-AF65-F5344CB8AC3E}">
        <p14:creationId xmlns:p14="http://schemas.microsoft.com/office/powerpoint/2010/main" val="141053487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latin typeface="Times New Roman" panose="02020603050405020304" pitchFamily="18" charset="0"/>
                <a:cs typeface="Times New Roman" panose="02020603050405020304" pitchFamily="18" charset="0"/>
              </a:rPr>
              <a:t>Role Players</a:t>
            </a:r>
            <a:endParaRPr lang="en-ZA"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p:txBody>
          <a:bodyPr/>
          <a:lstStyle/>
          <a:p>
            <a:r>
              <a:rPr lang="en-ZA" dirty="0" smtClean="0">
                <a:latin typeface="Times New Roman" panose="02020603050405020304" pitchFamily="18" charset="0"/>
                <a:cs typeface="Times New Roman" panose="02020603050405020304" pitchFamily="18" charset="0"/>
              </a:rPr>
              <a:t>University of Technologies </a:t>
            </a:r>
          </a:p>
          <a:p>
            <a:r>
              <a:rPr lang="en-ZA" dirty="0" smtClean="0">
                <a:latin typeface="Times New Roman" panose="02020603050405020304" pitchFamily="18" charset="0"/>
                <a:cs typeface="Times New Roman" panose="02020603050405020304" pitchFamily="18" charset="0"/>
              </a:rPr>
              <a:t>Service Providers for managing training of Cadets</a:t>
            </a:r>
          </a:p>
          <a:p>
            <a:r>
              <a:rPr lang="en-ZA" dirty="0" smtClean="0">
                <a:latin typeface="Times New Roman" panose="02020603050405020304" pitchFamily="18" charset="0"/>
                <a:cs typeface="Times New Roman" panose="02020603050405020304" pitchFamily="18" charset="0"/>
              </a:rPr>
              <a:t>Shipping Companies for hosting cadets</a:t>
            </a:r>
          </a:p>
          <a:p>
            <a:r>
              <a:rPr lang="en-ZA" dirty="0" smtClean="0">
                <a:latin typeface="Times New Roman" panose="02020603050405020304" pitchFamily="18" charset="0"/>
                <a:cs typeface="Times New Roman" panose="02020603050405020304" pitchFamily="18" charset="0"/>
              </a:rPr>
              <a:t>Department of Higher Education for Funding</a:t>
            </a:r>
          </a:p>
          <a:p>
            <a:r>
              <a:rPr lang="en-ZA" dirty="0" smtClean="0">
                <a:latin typeface="Times New Roman" panose="02020603050405020304" pitchFamily="18" charset="0"/>
                <a:cs typeface="Times New Roman" panose="02020603050405020304" pitchFamily="18" charset="0"/>
              </a:rPr>
              <a:t>Maritime Employers</a:t>
            </a:r>
            <a:endParaRPr lang="en-Z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84179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ZA" dirty="0" smtClean="0">
                <a:latin typeface="Times New Roman" panose="02020603050405020304" pitchFamily="18" charset="0"/>
                <a:cs typeface="Times New Roman" panose="02020603050405020304" pitchFamily="18" charset="0"/>
              </a:rPr>
              <a:t>Beneficiaries</a:t>
            </a:r>
            <a:endParaRPr lang="en-ZA" dirty="0">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idx="1"/>
          </p:nvPr>
        </p:nvSpPr>
        <p:spPr/>
        <p:txBody>
          <a:bodyPr/>
          <a:lstStyle/>
          <a:p>
            <a:r>
              <a:rPr lang="en-ZA" dirty="0" smtClean="0">
                <a:latin typeface="Times New Roman" panose="02020603050405020304" pitchFamily="18" charset="0"/>
                <a:cs typeface="Times New Roman" panose="02020603050405020304" pitchFamily="18" charset="0"/>
              </a:rPr>
              <a:t>As a result of the shortage of Marine Engineering graduates, we also initiated a conversion programme whereby we recruited 64 Mechanical Engineering graduates for this purpose</a:t>
            </a:r>
          </a:p>
          <a:p>
            <a:r>
              <a:rPr lang="en-ZA" dirty="0" smtClean="0">
                <a:latin typeface="Times New Roman" panose="02020603050405020304" pitchFamily="18" charset="0"/>
                <a:cs typeface="Times New Roman" panose="02020603050405020304" pitchFamily="18" charset="0"/>
              </a:rPr>
              <a:t>Over 531 young South Africans have benefitted since the inception of the NCP</a:t>
            </a:r>
          </a:p>
          <a:p>
            <a:endParaRPr lang="en-Z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853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txBox="1">
            <a:spLocks/>
          </p:cNvSpPr>
          <p:nvPr/>
        </p:nvSpPr>
        <p:spPr bwMode="auto">
          <a:xfrm>
            <a:off x="529" y="609389"/>
            <a:ext cx="10079567" cy="8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bg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bg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bg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bg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bg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400">
                <a:solidFill>
                  <a:schemeClr val="bg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400">
                <a:solidFill>
                  <a:schemeClr val="bg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400">
                <a:solidFill>
                  <a:schemeClr val="bg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400">
                <a:solidFill>
                  <a:schemeClr val="bg1"/>
                </a:solidFill>
                <a:latin typeface="Arial" panose="020B0604020202020204" pitchFamily="34" charset="0"/>
                <a:ea typeface="ＭＳ Ｐゴシック" panose="020B0600070205080204" pitchFamily="34" charset="-128"/>
              </a:defRPr>
            </a:lvl9pPr>
          </a:lstStyle>
          <a:p>
            <a:pPr algn="ctr" defTabSz="503972" fontAlgn="auto">
              <a:lnSpc>
                <a:spcPct val="89000"/>
              </a:lnSpc>
              <a:spcBef>
                <a:spcPts val="0"/>
              </a:spcBef>
              <a:spcAft>
                <a:spcPts val="0"/>
              </a:spcAft>
              <a:buClr>
                <a:srgbClr val="000000"/>
              </a:buClr>
              <a:buSzPct val="45000"/>
            </a:pPr>
            <a:r>
              <a:rPr lang="en-GB" altLang="en-US" sz="2205" b="1" dirty="0">
                <a:solidFill>
                  <a:srgbClr val="1F497D"/>
                </a:solidFill>
              </a:rPr>
              <a:t> </a:t>
            </a:r>
            <a:r>
              <a:rPr lang="en-GB" altLang="en-US" b="1" dirty="0">
                <a:solidFill>
                  <a:srgbClr val="0070C0"/>
                </a:solidFill>
                <a:latin typeface="Times New Roman" panose="02020603050405020304" pitchFamily="18" charset="0"/>
                <a:cs typeface="Times New Roman" panose="02020603050405020304" pitchFamily="18" charset="0"/>
              </a:rPr>
              <a:t>NATIONAL CADETSHIP </a:t>
            </a:r>
            <a:r>
              <a:rPr lang="en-GB" altLang="en-US" b="1" dirty="0" smtClean="0">
                <a:solidFill>
                  <a:srgbClr val="0070C0"/>
                </a:solidFill>
                <a:latin typeface="Times New Roman" panose="02020603050405020304" pitchFamily="18" charset="0"/>
                <a:cs typeface="Times New Roman" panose="02020603050405020304" pitchFamily="18" charset="0"/>
              </a:rPr>
              <a:t>PROGRAMME ( Current) </a:t>
            </a:r>
            <a:endParaRPr lang="en-ZA" altLang="en-US" b="1" dirty="0">
              <a:solidFill>
                <a:srgbClr val="0070C0"/>
              </a:solidFill>
              <a:latin typeface="Times New Roman" panose="02020603050405020304" pitchFamily="18" charset="0"/>
              <a:cs typeface="Times New Roman" panose="02020603050405020304" pitchFamily="18" charset="0"/>
            </a:endParaRPr>
          </a:p>
        </p:txBody>
      </p:sp>
      <p:sp>
        <p:nvSpPr>
          <p:cNvPr id="7" name="Content Placeholder 2"/>
          <p:cNvSpPr txBox="1">
            <a:spLocks/>
          </p:cNvSpPr>
          <p:nvPr/>
        </p:nvSpPr>
        <p:spPr>
          <a:xfrm>
            <a:off x="529" y="1323883"/>
            <a:ext cx="10079567" cy="6235792"/>
          </a:xfrm>
          <a:prstGeom prst="rect">
            <a:avLst/>
          </a:prstGeom>
        </p:spPr>
        <p:txBody>
          <a:bodyPr/>
          <a:lstStyle>
            <a:lvl1pPr marL="430213" indent="-323850" eaLnBrk="0" hangingPunct="0">
              <a:defRPr sz="2400">
                <a:solidFill>
                  <a:schemeClr val="bg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bg1"/>
                </a:solidFill>
                <a:latin typeface="Arial" panose="020B0604020202020204" pitchFamily="34" charset="0"/>
                <a:ea typeface="ＭＳ Ｐゴシック" panose="020B0600070205080204" pitchFamily="34" charset="-128"/>
              </a:defRPr>
            </a:lvl2pPr>
            <a:lvl3pPr marL="430213" indent="-323850" eaLnBrk="0" hangingPunct="0">
              <a:defRPr sz="2400">
                <a:solidFill>
                  <a:schemeClr val="bg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bg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bg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400">
                <a:solidFill>
                  <a:schemeClr val="bg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400">
                <a:solidFill>
                  <a:schemeClr val="bg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400">
                <a:solidFill>
                  <a:schemeClr val="bg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400">
                <a:solidFill>
                  <a:schemeClr val="bg1"/>
                </a:solidFill>
                <a:latin typeface="Arial" panose="020B0604020202020204" pitchFamily="34" charset="0"/>
                <a:ea typeface="ＭＳ Ｐゴシック" panose="020B0600070205080204" pitchFamily="34" charset="-128"/>
              </a:defRPr>
            </a:lvl9pPr>
          </a:lstStyle>
          <a:p>
            <a:pPr marL="432226" indent="-314982" algn="just" defTabSz="503972" fontAlgn="auto">
              <a:spcBef>
                <a:spcPts val="0"/>
              </a:spcBef>
              <a:spcAft>
                <a:spcPts val="0"/>
              </a:spcAft>
              <a:buFont typeface="Wingdings" panose="05000000000000000000" pitchFamily="2" charset="2"/>
              <a:buChar char="q"/>
            </a:pPr>
            <a:endParaRPr lang="en-ZA" altLang="en-US" sz="1984" dirty="0">
              <a:solidFill>
                <a:srgbClr val="0070C0"/>
              </a:solidFill>
              <a:cs typeface="Arial" panose="020B0604020202020204" pitchFamily="34" charset="0"/>
            </a:endParaRPr>
          </a:p>
          <a:p>
            <a:pPr marL="117244" indent="0" algn="just" defTabSz="503972" fontAlgn="auto">
              <a:spcBef>
                <a:spcPts val="0"/>
              </a:spcBef>
              <a:spcAft>
                <a:spcPts val="1425"/>
              </a:spcAft>
              <a:buClr>
                <a:srgbClr val="159333"/>
              </a:buClr>
              <a:buSzPct val="45000"/>
            </a:pPr>
            <a:endParaRPr lang="en-GB" altLang="en-US" sz="1984" dirty="0">
              <a:solidFill>
                <a:srgbClr val="0070C0"/>
              </a:solidFill>
              <a:cs typeface="Arial" panose="020B0604020202020204" pitchFamily="34" charset="0"/>
            </a:endParaRPr>
          </a:p>
          <a:p>
            <a:pPr defTabSz="503972" fontAlgn="auto">
              <a:lnSpc>
                <a:spcPct val="89000"/>
              </a:lnSpc>
              <a:spcBef>
                <a:spcPts val="0"/>
              </a:spcBef>
              <a:spcAft>
                <a:spcPts val="1425"/>
              </a:spcAft>
              <a:buClr>
                <a:srgbClr val="159333"/>
              </a:buClr>
              <a:buSzPct val="45000"/>
              <a:buFont typeface="Wingdings" panose="05000000000000000000" pitchFamily="2" charset="2"/>
              <a:buChar char="q"/>
            </a:pPr>
            <a:endParaRPr lang="en-ZA" altLang="en-US" sz="1800" dirty="0">
              <a:solidFill>
                <a:srgbClr val="0070C0"/>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639315038"/>
              </p:ext>
            </p:extLst>
          </p:nvPr>
        </p:nvGraphicFramePr>
        <p:xfrm>
          <a:off x="1077912" y="1951036"/>
          <a:ext cx="8153399" cy="4658829"/>
        </p:xfrm>
        <a:graphic>
          <a:graphicData uri="http://schemas.openxmlformats.org/drawingml/2006/table">
            <a:tbl>
              <a:tblPr/>
              <a:tblGrid>
                <a:gridCol w="2043925"/>
                <a:gridCol w="2483934"/>
                <a:gridCol w="1931948"/>
                <a:gridCol w="1693592"/>
              </a:tblGrid>
              <a:tr h="456096">
                <a:tc gridSpan="4">
                  <a:txBody>
                    <a:bodyPr/>
                    <a:lstStyle/>
                    <a:p>
                      <a:pPr algn="ctr" fontAlgn="b"/>
                      <a:r>
                        <a:rPr lang="en-ZA" sz="2000" b="1" i="0" u="none" strike="noStrike" dirty="0" smtClean="0">
                          <a:solidFill>
                            <a:schemeClr val="tx1"/>
                          </a:solidFill>
                          <a:effectLst/>
                          <a:latin typeface="Times New Roman" panose="02020603050405020304" pitchFamily="18" charset="0"/>
                          <a:cs typeface="Times New Roman" panose="02020603050405020304" pitchFamily="18" charset="0"/>
                        </a:rPr>
                        <a:t>NCP</a:t>
                      </a:r>
                      <a:r>
                        <a:rPr lang="en-ZA" sz="2000" b="1" i="0" u="none" strike="noStrike" baseline="0" dirty="0" smtClean="0">
                          <a:solidFill>
                            <a:schemeClr val="tx1"/>
                          </a:solidFill>
                          <a:effectLst/>
                          <a:latin typeface="Times New Roman" panose="02020603050405020304" pitchFamily="18" charset="0"/>
                          <a:cs typeface="Times New Roman" panose="02020603050405020304" pitchFamily="18" charset="0"/>
                        </a:rPr>
                        <a:t>  </a:t>
                      </a:r>
                      <a:r>
                        <a:rPr lang="en-ZA" sz="2000" b="1" i="0" u="none" strike="noStrike" dirty="0" smtClean="0">
                          <a:solidFill>
                            <a:schemeClr val="tx1"/>
                          </a:solidFill>
                          <a:effectLst/>
                          <a:latin typeface="Times New Roman" panose="02020603050405020304" pitchFamily="18" charset="0"/>
                          <a:cs typeface="Times New Roman" panose="02020603050405020304" pitchFamily="18" charset="0"/>
                        </a:rPr>
                        <a:t>DEMOGRAPHICS</a:t>
                      </a:r>
                      <a:endParaRPr lang="en-ZA" sz="20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c hMerge="1">
                  <a:txBody>
                    <a:bodyPr/>
                    <a:lstStyle/>
                    <a:p>
                      <a:endParaRPr lang="en-ZA"/>
                    </a:p>
                  </a:txBody>
                  <a:tcPr/>
                </a:tc>
              </a:tr>
              <a:tr h="456096">
                <a:tc>
                  <a:txBody>
                    <a:bodyPr/>
                    <a:lstStyle/>
                    <a:p>
                      <a:pPr algn="l" fontAlgn="b"/>
                      <a:r>
                        <a:rPr lang="en-ZA" sz="2000" b="0" i="0" u="none" strike="noStrike" dirty="0">
                          <a:solidFill>
                            <a:schemeClr val="tx1"/>
                          </a:solidFill>
                          <a:effectLst/>
                          <a:latin typeface="Times New Roman" panose="02020603050405020304" pitchFamily="18" charset="0"/>
                          <a:cs typeface="Times New Roman" panose="02020603050405020304" pitchFamily="18"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ZA" sz="2000" b="1" i="0" u="none" strike="noStrike" dirty="0">
                          <a:solidFill>
                            <a:schemeClr val="tx1"/>
                          </a:solidFill>
                          <a:effectLst/>
                          <a:latin typeface="Times New Roman" panose="02020603050405020304" pitchFamily="18" charset="0"/>
                          <a:cs typeface="Times New Roman" panose="02020603050405020304" pitchFamily="18" charset="0"/>
                        </a:rPr>
                        <a:t>Male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ZA" sz="2000" b="1" i="0" u="none" strike="noStrike">
                          <a:solidFill>
                            <a:schemeClr val="tx1"/>
                          </a:solidFill>
                          <a:effectLst/>
                          <a:latin typeface="Times New Roman" panose="02020603050405020304" pitchFamily="18" charset="0"/>
                          <a:cs typeface="Times New Roman" panose="02020603050405020304" pitchFamily="18" charset="0"/>
                        </a:rPr>
                        <a:t>Female</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ZA" sz="2000" b="0" i="0" u="none" strike="noStrike">
                          <a:solidFill>
                            <a:schemeClr val="tx1"/>
                          </a:solidFill>
                          <a:effectLst/>
                          <a:latin typeface="Times New Roman" panose="02020603050405020304" pitchFamily="18" charset="0"/>
                          <a:cs typeface="Times New Roman" panose="02020603050405020304" pitchFamily="18" charset="0"/>
                        </a:rPr>
                        <a:t>Total in Training</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4376">
                <a:tc>
                  <a:txBody>
                    <a:bodyPr/>
                    <a:lstStyle/>
                    <a:p>
                      <a:pPr algn="l" fontAlgn="b"/>
                      <a:r>
                        <a:rPr lang="en-ZA" sz="2000" b="0" i="0" u="none" strike="noStrike" dirty="0">
                          <a:solidFill>
                            <a:schemeClr val="tx1"/>
                          </a:solidFill>
                          <a:effectLst/>
                          <a:latin typeface="Times New Roman" panose="02020603050405020304" pitchFamily="18" charset="0"/>
                          <a:cs typeface="Times New Roman" panose="02020603050405020304" pitchFamily="18" charset="0"/>
                        </a:rPr>
                        <a:t>Black</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2000" b="0" i="0" u="none" strike="noStrike" dirty="0">
                          <a:solidFill>
                            <a:schemeClr val="tx1"/>
                          </a:solidFill>
                          <a:effectLst/>
                          <a:latin typeface="Times New Roman" panose="02020603050405020304" pitchFamily="18" charset="0"/>
                          <a:cs typeface="Times New Roman" panose="02020603050405020304" pitchFamily="18" charset="0"/>
                        </a:rPr>
                        <a:t>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2000" b="0" i="0" u="none" strike="noStrike" dirty="0">
                          <a:solidFill>
                            <a:schemeClr val="tx1"/>
                          </a:solidFill>
                          <a:effectLst/>
                          <a:latin typeface="Times New Roman" panose="02020603050405020304" pitchFamily="18" charset="0"/>
                          <a:cs typeface="Times New Roman" panose="02020603050405020304" pitchFamily="18"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2000" b="0" i="0" u="none" strike="noStrike">
                          <a:solidFill>
                            <a:schemeClr val="tx1"/>
                          </a:solidFill>
                          <a:effectLst/>
                          <a:latin typeface="Times New Roman" panose="02020603050405020304" pitchFamily="18" charset="0"/>
                          <a:cs typeface="Times New Roman" panose="02020603050405020304" pitchFamily="18" charset="0"/>
                        </a:rPr>
                        <a:t>78%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4376">
                <a:tc>
                  <a:txBody>
                    <a:bodyPr/>
                    <a:lstStyle/>
                    <a:p>
                      <a:pPr algn="l" fontAlgn="b"/>
                      <a:r>
                        <a:rPr lang="en-ZA" sz="2000" b="0" i="0" u="none" strike="noStrike" dirty="0">
                          <a:solidFill>
                            <a:schemeClr val="tx1"/>
                          </a:solidFill>
                          <a:effectLst/>
                          <a:latin typeface="Times New Roman" panose="02020603050405020304" pitchFamily="18" charset="0"/>
                          <a:cs typeface="Times New Roman" panose="02020603050405020304" pitchFamily="18" charset="0"/>
                        </a:rPr>
                        <a:t>Coloured</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2000" b="0" i="0" u="none" strike="noStrike" dirty="0">
                          <a:solidFill>
                            <a:schemeClr val="tx1"/>
                          </a:solidFill>
                          <a:effectLst/>
                          <a:latin typeface="Times New Roman" panose="02020603050405020304" pitchFamily="18" charset="0"/>
                          <a:cs typeface="Times New Roman" panose="02020603050405020304" pitchFamily="18" charset="0"/>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2000" b="0" i="0" u="none" strike="noStrike" dirty="0">
                          <a:solidFill>
                            <a:schemeClr val="tx1"/>
                          </a:solidFill>
                          <a:effectLst/>
                          <a:latin typeface="Times New Roman" panose="02020603050405020304" pitchFamily="18" charset="0"/>
                          <a:cs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2000" b="0" i="0" u="none" strike="noStrike">
                          <a:solidFill>
                            <a:schemeClr val="tx1"/>
                          </a:solidFill>
                          <a:effectLst/>
                          <a:latin typeface="Times New Roman" panose="02020603050405020304" pitchFamily="18" charset="0"/>
                          <a:cs typeface="Times New Roman" panose="02020603050405020304" pitchFamily="18" charset="0"/>
                        </a:rPr>
                        <a:t>11%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4376">
                <a:tc>
                  <a:txBody>
                    <a:bodyPr/>
                    <a:lstStyle/>
                    <a:p>
                      <a:pPr algn="l" fontAlgn="b"/>
                      <a:r>
                        <a:rPr lang="en-ZA" sz="2000" b="0" i="0" u="none" strike="noStrike" dirty="0">
                          <a:solidFill>
                            <a:schemeClr val="tx1"/>
                          </a:solidFill>
                          <a:effectLst/>
                          <a:latin typeface="Times New Roman" panose="02020603050405020304" pitchFamily="18" charset="0"/>
                          <a:cs typeface="Times New Roman" panose="02020603050405020304" pitchFamily="18" charset="0"/>
                        </a:rPr>
                        <a:t>Indian</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2000" b="0" i="0" u="none" strike="noStrike" dirty="0">
                          <a:solidFill>
                            <a:schemeClr val="tx1"/>
                          </a:solidFill>
                          <a:effectLst/>
                          <a:latin typeface="Times New Roman" panose="02020603050405020304" pitchFamily="18" charset="0"/>
                          <a:cs typeface="Times New Roman" panose="02020603050405020304" pitchFamily="18"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2000" b="0" i="0" u="none" strike="noStrike" dirty="0">
                          <a:solidFill>
                            <a:schemeClr val="tx1"/>
                          </a:solidFill>
                          <a:effectLst/>
                          <a:latin typeface="Times New Roman" panose="02020603050405020304" pitchFamily="18" charset="0"/>
                          <a:cs typeface="Times New Roman" panose="02020603050405020304" pitchFamily="18"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2000" b="0" i="0" u="none" strike="noStrike">
                          <a:solidFill>
                            <a:schemeClr val="tx1"/>
                          </a:solidFill>
                          <a:effectLst/>
                          <a:latin typeface="Times New Roman" panose="02020603050405020304" pitchFamily="18" charset="0"/>
                          <a:cs typeface="Times New Roman" panose="02020603050405020304" pitchFamily="18" charset="0"/>
                        </a:rPr>
                        <a:t>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56096">
                <a:tc>
                  <a:txBody>
                    <a:bodyPr/>
                    <a:lstStyle/>
                    <a:p>
                      <a:pPr algn="l" fontAlgn="b"/>
                      <a:r>
                        <a:rPr lang="en-ZA" sz="2000" b="0" i="0" u="none" strike="noStrike">
                          <a:solidFill>
                            <a:schemeClr val="tx1"/>
                          </a:solidFill>
                          <a:effectLst/>
                          <a:latin typeface="Times New Roman" panose="02020603050405020304" pitchFamily="18" charset="0"/>
                          <a:cs typeface="Times New Roman" panose="02020603050405020304" pitchFamily="18" charset="0"/>
                        </a:rPr>
                        <a:t>White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ZA" sz="2000" b="0" i="0" u="none" strike="noStrike" dirty="0">
                          <a:solidFill>
                            <a:schemeClr val="tx1"/>
                          </a:solidFill>
                          <a:effectLst/>
                          <a:latin typeface="Times New Roman" panose="02020603050405020304" pitchFamily="18" charset="0"/>
                          <a:cs typeface="Times New Roman" panose="02020603050405020304" pitchFamily="18"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ZA" sz="2000" b="0" i="0" u="none" strike="noStrike" dirty="0">
                          <a:solidFill>
                            <a:schemeClr val="tx1"/>
                          </a:solidFill>
                          <a:effectLst/>
                          <a:latin typeface="Times New Roman" panose="02020603050405020304" pitchFamily="18" charset="0"/>
                          <a:cs typeface="Times New Roman" panose="02020603050405020304" pitchFamily="18"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ZA" sz="2000" b="0" i="0" u="none" strike="noStrike">
                          <a:solidFill>
                            <a:schemeClr val="tx1"/>
                          </a:solidFill>
                          <a:effectLst/>
                          <a:latin typeface="Times New Roman" panose="02020603050405020304" pitchFamily="18" charset="0"/>
                          <a:cs typeface="Times New Roman" panose="02020603050405020304" pitchFamily="18" charset="0"/>
                        </a:rPr>
                        <a:t>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096">
                <a:tc>
                  <a:txBody>
                    <a:bodyPr/>
                    <a:lstStyle/>
                    <a:p>
                      <a:pPr algn="l" fontAlgn="b"/>
                      <a:r>
                        <a:rPr lang="en-ZA" sz="2000" b="0" i="0" u="none" strike="noStrike">
                          <a:solidFill>
                            <a:schemeClr val="tx1"/>
                          </a:solidFill>
                          <a:effectLst/>
                          <a:latin typeface="Times New Roman" panose="02020603050405020304" pitchFamily="18" charset="0"/>
                          <a:cs typeface="Times New Roman" panose="02020603050405020304" pitchFamily="18" charset="0"/>
                        </a:rPr>
                        <a:t>TOTAL Cadets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ZA" sz="2000" b="1" i="0" u="none" strike="noStrike" dirty="0">
                          <a:solidFill>
                            <a:schemeClr val="tx1"/>
                          </a:solidFill>
                          <a:effectLst/>
                          <a:latin typeface="Times New Roman" panose="02020603050405020304" pitchFamily="18" charset="0"/>
                          <a:cs typeface="Times New Roman" panose="02020603050405020304" pitchFamily="18" charset="0"/>
                        </a:rPr>
                        <a:t>129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ZA" sz="2000" b="1" i="0" u="none" strike="noStrike" dirty="0">
                          <a:solidFill>
                            <a:schemeClr val="tx1"/>
                          </a:solidFill>
                          <a:effectLst/>
                          <a:latin typeface="Times New Roman" panose="02020603050405020304" pitchFamily="18" charset="0"/>
                          <a:cs typeface="Times New Roman" panose="02020603050405020304" pitchFamily="18" charset="0"/>
                        </a:rPr>
                        <a:t>15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ZA" sz="2000" b="1" i="0" u="none" strike="noStrike" dirty="0">
                          <a:solidFill>
                            <a:schemeClr val="tx1"/>
                          </a:solidFill>
                          <a:effectLst/>
                          <a:latin typeface="Times New Roman" panose="02020603050405020304" pitchFamily="18" charset="0"/>
                          <a:cs typeface="Times New Roman" panose="02020603050405020304" pitchFamily="18" charset="0"/>
                        </a:rPr>
                        <a:t>144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096">
                <a:tc>
                  <a:txBody>
                    <a:bodyPr/>
                    <a:lstStyle/>
                    <a:p>
                      <a:pPr algn="l" fontAlgn="b"/>
                      <a:endParaRPr lang="en-ZA"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ZA"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ZA"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ZA"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r>
              <a:tr h="456096">
                <a:tc>
                  <a:txBody>
                    <a:bodyPr/>
                    <a:lstStyle/>
                    <a:p>
                      <a:pPr algn="l" fontAlgn="b"/>
                      <a:r>
                        <a:rPr lang="en-ZA" sz="2000" b="0" i="0" u="none" strike="noStrike">
                          <a:solidFill>
                            <a:schemeClr val="tx1"/>
                          </a:solidFill>
                          <a:effectLst/>
                          <a:latin typeface="Times New Roman" panose="02020603050405020304" pitchFamily="18" charset="0"/>
                          <a:cs typeface="Times New Roman" panose="02020603050405020304" pitchFamily="18" charset="0"/>
                        </a:rPr>
                        <a:t>TOTAL Black</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ZA" sz="2000" b="1" i="0" u="none" strike="noStrike" dirty="0">
                          <a:solidFill>
                            <a:schemeClr val="tx1"/>
                          </a:solidFill>
                          <a:effectLst/>
                          <a:latin typeface="Times New Roman" panose="02020603050405020304" pitchFamily="18" charset="0"/>
                          <a:cs typeface="Times New Roman" panose="02020603050405020304" pitchFamily="18" charset="0"/>
                        </a:rPr>
                        <a:t>92%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ZA" sz="20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endParaRPr lang="en-ZA"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tcPr>
                </a:tc>
              </a:tr>
              <a:tr h="456096">
                <a:tc>
                  <a:txBody>
                    <a:bodyPr/>
                    <a:lstStyle/>
                    <a:p>
                      <a:pPr algn="l" fontAlgn="b"/>
                      <a:r>
                        <a:rPr lang="en-ZA" sz="2000" b="0" i="0" u="none" strike="noStrike" dirty="0">
                          <a:solidFill>
                            <a:schemeClr val="tx1"/>
                          </a:solidFill>
                          <a:effectLst/>
                          <a:latin typeface="Times New Roman" panose="02020603050405020304" pitchFamily="18" charset="0"/>
                          <a:cs typeface="Times New Roman" panose="02020603050405020304" pitchFamily="18" charset="0"/>
                        </a:rPr>
                        <a:t>TOTAL White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ZA" sz="2000" b="1" i="0" u="none" strike="noStrike" dirty="0">
                          <a:solidFill>
                            <a:schemeClr val="tx1"/>
                          </a:solidFill>
                          <a:effectLst/>
                          <a:latin typeface="Times New Roman" panose="02020603050405020304" pitchFamily="18" charset="0"/>
                          <a:cs typeface="Times New Roman" panose="02020603050405020304" pitchFamily="18" charset="0"/>
                        </a:rPr>
                        <a:t>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ZA"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ZA" sz="20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tcPr>
                </a:tc>
              </a:tr>
            </a:tbl>
          </a:graphicData>
        </a:graphic>
      </p:graphicFrame>
    </p:spTree>
    <p:extLst>
      <p:ext uri="{BB962C8B-B14F-4D97-AF65-F5344CB8AC3E}">
        <p14:creationId xmlns:p14="http://schemas.microsoft.com/office/powerpoint/2010/main" val="192209842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ZA" sz="3200" dirty="0" smtClean="0">
                <a:latin typeface="Times New Roman" panose="02020603050405020304" pitchFamily="18" charset="0"/>
                <a:cs typeface="Times New Roman" panose="02020603050405020304" pitchFamily="18" charset="0"/>
              </a:rPr>
              <a:t>TNPA Current Cadetship Programme</a:t>
            </a:r>
            <a:endParaRPr lang="en-ZA" sz="3200" dirty="0">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idx="1"/>
          </p:nvPr>
        </p:nvSpPr>
        <p:spPr/>
        <p:txBody>
          <a:bodyPr/>
          <a:lstStyle/>
          <a:p>
            <a:endParaRPr lang="en-ZA" dirty="0" smtClean="0"/>
          </a:p>
          <a:p>
            <a:endParaRPr lang="en-ZA" dirty="0" smtClean="0"/>
          </a:p>
          <a:p>
            <a:endParaRPr lang="en-ZA" dirty="0"/>
          </a:p>
        </p:txBody>
      </p:sp>
      <p:graphicFrame>
        <p:nvGraphicFramePr>
          <p:cNvPr id="7" name="Table 6"/>
          <p:cNvGraphicFramePr>
            <a:graphicFrameLocks noGrp="1"/>
          </p:cNvGraphicFramePr>
          <p:nvPr>
            <p:extLst>
              <p:ext uri="{D42A27DB-BD31-4B8C-83A1-F6EECF244321}">
                <p14:modId xmlns:p14="http://schemas.microsoft.com/office/powerpoint/2010/main" val="1304497025"/>
              </p:ext>
            </p:extLst>
          </p:nvPr>
        </p:nvGraphicFramePr>
        <p:xfrm>
          <a:off x="849312" y="2027239"/>
          <a:ext cx="8915400" cy="3886199"/>
        </p:xfrm>
        <a:graphic>
          <a:graphicData uri="http://schemas.openxmlformats.org/drawingml/2006/table">
            <a:tbl>
              <a:tblPr>
                <a:tableStyleId>{5C22544A-7EE6-4342-B048-85BDC9FD1C3A}</a:tableStyleId>
              </a:tblPr>
              <a:tblGrid>
                <a:gridCol w="4594796"/>
                <a:gridCol w="1339744"/>
                <a:gridCol w="745215"/>
                <a:gridCol w="745215"/>
                <a:gridCol w="745215"/>
                <a:gridCol w="745215"/>
              </a:tblGrid>
              <a:tr h="497593">
                <a:tc>
                  <a:txBody>
                    <a:bodyPr/>
                    <a:lstStyle/>
                    <a:p>
                      <a:pPr algn="l" fontAlgn="b"/>
                      <a:r>
                        <a:rPr lang="en-ZA" sz="1200" u="none" strike="noStrike" dirty="0">
                          <a:effectLst/>
                          <a:latin typeface="Times New Roman" panose="02020603050405020304" pitchFamily="18" charset="0"/>
                          <a:cs typeface="Times New Roman" panose="02020603050405020304" pitchFamily="18" charset="0"/>
                        </a:rPr>
                        <a:t> </a:t>
                      </a:r>
                      <a:endParaRPr lang="en-ZA"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ZA" sz="1200" u="none" strike="noStrike">
                          <a:effectLst/>
                          <a:latin typeface="Times New Roman" panose="02020603050405020304" pitchFamily="18" charset="0"/>
                          <a:cs typeface="Times New Roman" panose="02020603050405020304" pitchFamily="18" charset="0"/>
                        </a:rPr>
                        <a:t> </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ZA" sz="1200" u="none" strike="noStrike">
                          <a:effectLst/>
                          <a:latin typeface="Times New Roman" panose="02020603050405020304" pitchFamily="18" charset="0"/>
                          <a:cs typeface="Times New Roman" panose="02020603050405020304" pitchFamily="18" charset="0"/>
                        </a:rPr>
                        <a:t>Gender</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ZA" sz="1200" u="none" strike="noStrike">
                          <a:effectLst/>
                          <a:latin typeface="Times New Roman" panose="02020603050405020304" pitchFamily="18" charset="0"/>
                          <a:cs typeface="Times New Roman" panose="02020603050405020304" pitchFamily="18" charset="0"/>
                        </a:rPr>
                        <a:t> </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ZA" sz="1200" u="none" strike="noStrike">
                          <a:effectLst/>
                          <a:latin typeface="Times New Roman" panose="02020603050405020304" pitchFamily="18" charset="0"/>
                          <a:cs typeface="Times New Roman" panose="02020603050405020304" pitchFamily="18" charset="0"/>
                        </a:rPr>
                        <a:t>Race</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ZA" sz="1200" u="none" strike="noStrike">
                          <a:effectLst/>
                          <a:latin typeface="Times New Roman" panose="02020603050405020304" pitchFamily="18" charset="0"/>
                          <a:cs typeface="Times New Roman" panose="02020603050405020304" pitchFamily="18" charset="0"/>
                        </a:rPr>
                        <a:t> </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97593">
                <a:tc>
                  <a:txBody>
                    <a:bodyPr/>
                    <a:lstStyle/>
                    <a:p>
                      <a:pPr algn="l" fontAlgn="b"/>
                      <a:r>
                        <a:rPr lang="en-ZA" sz="1200" u="none" strike="noStrike" dirty="0">
                          <a:effectLst/>
                          <a:latin typeface="Times New Roman" panose="02020603050405020304" pitchFamily="18" charset="0"/>
                          <a:cs typeface="Times New Roman" panose="02020603050405020304" pitchFamily="18" charset="0"/>
                        </a:rPr>
                        <a:t>Type of training (maritime related) </a:t>
                      </a:r>
                      <a:endParaRPr lang="en-ZA"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ZA" sz="1200" u="none" strike="noStrike">
                          <a:effectLst/>
                          <a:latin typeface="Times New Roman" panose="02020603050405020304" pitchFamily="18" charset="0"/>
                          <a:cs typeface="Times New Roman" panose="02020603050405020304" pitchFamily="18" charset="0"/>
                        </a:rPr>
                        <a:t>No of beneficiaries</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ZA" sz="1200" u="none" strike="noStrike">
                          <a:effectLst/>
                          <a:latin typeface="Times New Roman" panose="02020603050405020304" pitchFamily="18" charset="0"/>
                          <a:cs typeface="Times New Roman" panose="02020603050405020304" pitchFamily="18" charset="0"/>
                        </a:rPr>
                        <a:t>Male</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ZA" sz="1200" u="none" strike="noStrike">
                          <a:effectLst/>
                          <a:latin typeface="Times New Roman" panose="02020603050405020304" pitchFamily="18" charset="0"/>
                          <a:cs typeface="Times New Roman" panose="02020603050405020304" pitchFamily="18" charset="0"/>
                        </a:rPr>
                        <a:t>Female</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ZA" sz="1200" u="none" strike="noStrike">
                          <a:effectLst/>
                          <a:latin typeface="Times New Roman" panose="02020603050405020304" pitchFamily="18" charset="0"/>
                          <a:cs typeface="Times New Roman" panose="02020603050405020304" pitchFamily="18" charset="0"/>
                        </a:rPr>
                        <a:t>Black</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ZA" sz="1200" u="none" strike="noStrike">
                          <a:effectLst/>
                          <a:latin typeface="Times New Roman" panose="02020603050405020304" pitchFamily="18" charset="0"/>
                          <a:cs typeface="Times New Roman" panose="02020603050405020304" pitchFamily="18" charset="0"/>
                        </a:rPr>
                        <a:t>White</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97593">
                <a:tc>
                  <a:txBody>
                    <a:bodyPr/>
                    <a:lstStyle/>
                    <a:p>
                      <a:pPr algn="l" fontAlgn="b"/>
                      <a:r>
                        <a:rPr lang="en-ZA" sz="1200" u="none" strike="noStrike" dirty="0">
                          <a:effectLst/>
                          <a:latin typeface="Times New Roman" panose="02020603050405020304" pitchFamily="18" charset="0"/>
                          <a:cs typeface="Times New Roman" panose="02020603050405020304" pitchFamily="18" charset="0"/>
                        </a:rPr>
                        <a:t>Cadet Programme</a:t>
                      </a:r>
                      <a:endParaRPr lang="en-ZA"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ZA" sz="1200" u="none" strike="noStrike">
                          <a:effectLst/>
                          <a:latin typeface="Times New Roman" panose="02020603050405020304" pitchFamily="18" charset="0"/>
                          <a:cs typeface="Times New Roman" panose="02020603050405020304" pitchFamily="18" charset="0"/>
                        </a:rPr>
                        <a:t> </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ZA" sz="1200" u="none" strike="noStrike">
                          <a:effectLst/>
                          <a:latin typeface="Times New Roman" panose="02020603050405020304" pitchFamily="18" charset="0"/>
                          <a:cs typeface="Times New Roman" panose="02020603050405020304" pitchFamily="18" charset="0"/>
                        </a:rPr>
                        <a:t> </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ZA" sz="1200" u="none" strike="noStrike">
                          <a:effectLst/>
                          <a:latin typeface="Times New Roman" panose="02020603050405020304" pitchFamily="18" charset="0"/>
                          <a:cs typeface="Times New Roman" panose="02020603050405020304" pitchFamily="18" charset="0"/>
                        </a:rPr>
                        <a:t> </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ZA" sz="1200" u="none" strike="noStrike">
                          <a:effectLst/>
                          <a:latin typeface="Times New Roman" panose="02020603050405020304" pitchFamily="18" charset="0"/>
                          <a:cs typeface="Times New Roman" panose="02020603050405020304" pitchFamily="18" charset="0"/>
                        </a:rPr>
                        <a:t> </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ZA" sz="1200" u="none" strike="noStrike">
                          <a:effectLst/>
                          <a:latin typeface="Times New Roman" panose="02020603050405020304" pitchFamily="18" charset="0"/>
                          <a:cs typeface="Times New Roman" panose="02020603050405020304" pitchFamily="18" charset="0"/>
                        </a:rPr>
                        <a:t> </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97593">
                <a:tc>
                  <a:txBody>
                    <a:bodyPr/>
                    <a:lstStyle/>
                    <a:p>
                      <a:pPr algn="l" fontAlgn="b"/>
                      <a:r>
                        <a:rPr lang="en-ZA" sz="1200" u="none" strike="noStrike" dirty="0">
                          <a:effectLst/>
                          <a:latin typeface="Times New Roman" panose="02020603050405020304" pitchFamily="18" charset="0"/>
                          <a:cs typeface="Times New Roman" panose="02020603050405020304" pitchFamily="18" charset="0"/>
                        </a:rPr>
                        <a:t>Marine Deck Cadets for </a:t>
                      </a:r>
                      <a:r>
                        <a:rPr lang="en-ZA" sz="1200" u="none" strike="noStrike" dirty="0" err="1">
                          <a:effectLst/>
                          <a:latin typeface="Times New Roman" panose="02020603050405020304" pitchFamily="18" charset="0"/>
                          <a:cs typeface="Times New Roman" panose="02020603050405020304" pitchFamily="18" charset="0"/>
                        </a:rPr>
                        <a:t>Tugmaster</a:t>
                      </a:r>
                      <a:r>
                        <a:rPr lang="en-ZA" sz="1200" u="none" strike="noStrike" dirty="0">
                          <a:effectLst/>
                          <a:latin typeface="Times New Roman" panose="02020603050405020304" pitchFamily="18" charset="0"/>
                          <a:cs typeface="Times New Roman" panose="02020603050405020304" pitchFamily="18" charset="0"/>
                        </a:rPr>
                        <a:t> Qualification</a:t>
                      </a:r>
                      <a:endParaRPr lang="en-ZA"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a:effectLst/>
                          <a:latin typeface="Times New Roman" panose="02020603050405020304" pitchFamily="18" charset="0"/>
                          <a:cs typeface="Times New Roman" panose="02020603050405020304" pitchFamily="18" charset="0"/>
                        </a:rPr>
                        <a:t>58</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a:effectLst/>
                          <a:latin typeface="Times New Roman" panose="02020603050405020304" pitchFamily="18" charset="0"/>
                          <a:cs typeface="Times New Roman" panose="02020603050405020304" pitchFamily="18" charset="0"/>
                        </a:rPr>
                        <a:t>37</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a:effectLst/>
                          <a:latin typeface="Times New Roman" panose="02020603050405020304" pitchFamily="18" charset="0"/>
                          <a:cs typeface="Times New Roman" panose="02020603050405020304" pitchFamily="18" charset="0"/>
                        </a:rPr>
                        <a:t>21</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a:effectLst/>
                          <a:latin typeface="Times New Roman" panose="02020603050405020304" pitchFamily="18" charset="0"/>
                          <a:cs typeface="Times New Roman" panose="02020603050405020304" pitchFamily="18" charset="0"/>
                        </a:rPr>
                        <a:t>57</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a:effectLst/>
                          <a:latin typeface="Times New Roman" panose="02020603050405020304" pitchFamily="18" charset="0"/>
                          <a:cs typeface="Times New Roman" panose="02020603050405020304" pitchFamily="18" charset="0"/>
                        </a:rPr>
                        <a:t>1</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97593">
                <a:tc>
                  <a:txBody>
                    <a:bodyPr/>
                    <a:lstStyle/>
                    <a:p>
                      <a:pPr algn="l" fontAlgn="b"/>
                      <a:r>
                        <a:rPr lang="en-ZA" sz="1200" u="none" strike="noStrike" dirty="0">
                          <a:effectLst/>
                          <a:latin typeface="Times New Roman" panose="02020603050405020304" pitchFamily="18" charset="0"/>
                          <a:cs typeface="Times New Roman" panose="02020603050405020304" pitchFamily="18" charset="0"/>
                        </a:rPr>
                        <a:t>Marine Deck Officers for Chief Mate Qualification</a:t>
                      </a:r>
                      <a:endParaRPr lang="en-ZA"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dirty="0">
                          <a:effectLst/>
                          <a:latin typeface="Times New Roman" panose="02020603050405020304" pitchFamily="18" charset="0"/>
                          <a:cs typeface="Times New Roman" panose="02020603050405020304" pitchFamily="18" charset="0"/>
                        </a:rPr>
                        <a:t>25</a:t>
                      </a:r>
                      <a:endParaRPr lang="en-ZA"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a:effectLst/>
                          <a:latin typeface="Times New Roman" panose="02020603050405020304" pitchFamily="18" charset="0"/>
                          <a:cs typeface="Times New Roman" panose="02020603050405020304" pitchFamily="18" charset="0"/>
                        </a:rPr>
                        <a:t>11</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a:effectLst/>
                          <a:latin typeface="Times New Roman" panose="02020603050405020304" pitchFamily="18" charset="0"/>
                          <a:cs typeface="Times New Roman" panose="02020603050405020304" pitchFamily="18" charset="0"/>
                        </a:rPr>
                        <a:t>14</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a:effectLst/>
                          <a:latin typeface="Times New Roman" panose="02020603050405020304" pitchFamily="18" charset="0"/>
                          <a:cs typeface="Times New Roman" panose="02020603050405020304" pitchFamily="18" charset="0"/>
                        </a:rPr>
                        <a:t>24</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a:effectLst/>
                          <a:latin typeface="Times New Roman" panose="02020603050405020304" pitchFamily="18" charset="0"/>
                          <a:cs typeface="Times New Roman" panose="02020603050405020304" pitchFamily="18" charset="0"/>
                        </a:rPr>
                        <a:t>1</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97593">
                <a:tc>
                  <a:txBody>
                    <a:bodyPr/>
                    <a:lstStyle/>
                    <a:p>
                      <a:pPr algn="l" fontAlgn="b"/>
                      <a:r>
                        <a:rPr lang="en-ZA" sz="1200" u="none" strike="noStrike" dirty="0">
                          <a:effectLst/>
                          <a:latin typeface="Times New Roman" panose="02020603050405020304" pitchFamily="18" charset="0"/>
                          <a:cs typeface="Times New Roman" panose="02020603050405020304" pitchFamily="18" charset="0"/>
                        </a:rPr>
                        <a:t>Marine Engineering Cadets for MEO Qualification</a:t>
                      </a:r>
                      <a:endParaRPr lang="en-ZA"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dirty="0">
                          <a:effectLst/>
                          <a:latin typeface="Times New Roman" panose="02020603050405020304" pitchFamily="18" charset="0"/>
                          <a:cs typeface="Times New Roman" panose="02020603050405020304" pitchFamily="18" charset="0"/>
                        </a:rPr>
                        <a:t>59</a:t>
                      </a:r>
                      <a:endParaRPr lang="en-ZA"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a:effectLst/>
                          <a:latin typeface="Times New Roman" panose="02020603050405020304" pitchFamily="18" charset="0"/>
                          <a:cs typeface="Times New Roman" panose="02020603050405020304" pitchFamily="18" charset="0"/>
                        </a:rPr>
                        <a:t>44</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a:effectLst/>
                          <a:latin typeface="Times New Roman" panose="02020603050405020304" pitchFamily="18" charset="0"/>
                          <a:cs typeface="Times New Roman" panose="02020603050405020304" pitchFamily="18" charset="0"/>
                        </a:rPr>
                        <a:t>15</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a:effectLst/>
                          <a:latin typeface="Times New Roman" panose="02020603050405020304" pitchFamily="18" charset="0"/>
                          <a:cs typeface="Times New Roman" panose="02020603050405020304" pitchFamily="18" charset="0"/>
                        </a:rPr>
                        <a:t>59</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a:effectLst/>
                          <a:latin typeface="Times New Roman" panose="02020603050405020304" pitchFamily="18" charset="0"/>
                          <a:cs typeface="Times New Roman" panose="02020603050405020304" pitchFamily="18" charset="0"/>
                        </a:rPr>
                        <a:t>0</a:t>
                      </a:r>
                      <a:endParaRPr lang="en-Z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900641">
                <a:tc>
                  <a:txBody>
                    <a:bodyPr/>
                    <a:lstStyle/>
                    <a:p>
                      <a:pPr algn="l" fontAlgn="b"/>
                      <a:r>
                        <a:rPr lang="en-ZA" sz="1200" u="none" strike="noStrike" dirty="0">
                          <a:effectLst/>
                          <a:latin typeface="Times New Roman" panose="02020603050405020304" pitchFamily="18" charset="0"/>
                          <a:cs typeface="Times New Roman" panose="02020603050405020304" pitchFamily="18" charset="0"/>
                        </a:rPr>
                        <a:t>Marine Engineering Officers for 2nd  Engineer Qualification</a:t>
                      </a:r>
                      <a:endParaRPr lang="en-ZA"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dirty="0">
                          <a:effectLst/>
                          <a:latin typeface="Times New Roman" panose="02020603050405020304" pitchFamily="18" charset="0"/>
                          <a:cs typeface="Times New Roman" panose="02020603050405020304" pitchFamily="18" charset="0"/>
                        </a:rPr>
                        <a:t>33</a:t>
                      </a:r>
                      <a:endParaRPr lang="en-ZA"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dirty="0">
                          <a:effectLst/>
                          <a:latin typeface="Times New Roman" panose="02020603050405020304" pitchFamily="18" charset="0"/>
                          <a:cs typeface="Times New Roman" panose="02020603050405020304" pitchFamily="18" charset="0"/>
                        </a:rPr>
                        <a:t>26</a:t>
                      </a:r>
                      <a:endParaRPr lang="en-ZA"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dirty="0">
                          <a:effectLst/>
                          <a:latin typeface="Times New Roman" panose="02020603050405020304" pitchFamily="18" charset="0"/>
                          <a:cs typeface="Times New Roman" panose="02020603050405020304" pitchFamily="18" charset="0"/>
                        </a:rPr>
                        <a:t>7</a:t>
                      </a:r>
                      <a:endParaRPr lang="en-ZA"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dirty="0">
                          <a:effectLst/>
                          <a:latin typeface="Times New Roman" panose="02020603050405020304" pitchFamily="18" charset="0"/>
                          <a:cs typeface="Times New Roman" panose="02020603050405020304" pitchFamily="18" charset="0"/>
                        </a:rPr>
                        <a:t>33</a:t>
                      </a:r>
                      <a:endParaRPr lang="en-ZA"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ZA" sz="1200" u="none" strike="noStrike" dirty="0">
                          <a:effectLst/>
                          <a:latin typeface="Times New Roman" panose="02020603050405020304" pitchFamily="18" charset="0"/>
                          <a:cs typeface="Times New Roman" panose="02020603050405020304" pitchFamily="18" charset="0"/>
                        </a:rPr>
                        <a:t>0</a:t>
                      </a:r>
                      <a:endParaRPr lang="en-ZA"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bl>
          </a:graphicData>
        </a:graphic>
      </p:graphicFrame>
    </p:spTree>
    <p:extLst>
      <p:ext uri="{BB962C8B-B14F-4D97-AF65-F5344CB8AC3E}">
        <p14:creationId xmlns:p14="http://schemas.microsoft.com/office/powerpoint/2010/main" val="36472867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4000" dirty="0" smtClean="0">
                <a:latin typeface="Times New Roman" panose="02020603050405020304" pitchFamily="18" charset="0"/>
                <a:cs typeface="Times New Roman" panose="02020603050405020304" pitchFamily="18" charset="0"/>
              </a:rPr>
              <a:t>SA Agulhas</a:t>
            </a:r>
            <a:endParaRPr lang="en-ZA" sz="4000"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p:txBody>
          <a:bodyPr/>
          <a:lstStyle/>
          <a:p>
            <a:endParaRPr lang="en-ZA" sz="2400" dirty="0" smtClean="0">
              <a:solidFill>
                <a:srgbClr val="0070C0"/>
              </a:solidFill>
              <a:latin typeface="Times New Roman" panose="02020603050405020304" pitchFamily="18" charset="0"/>
              <a:cs typeface="Times New Roman" panose="02020603050405020304" pitchFamily="18" charset="0"/>
            </a:endParaRPr>
          </a:p>
          <a:p>
            <a:r>
              <a:rPr lang="en-ZA" sz="2400" dirty="0" smtClean="0">
                <a:solidFill>
                  <a:schemeClr val="tx1"/>
                </a:solidFill>
                <a:latin typeface="Times New Roman" panose="02020603050405020304" pitchFamily="18" charset="0"/>
                <a:cs typeface="Times New Roman" panose="02020603050405020304" pitchFamily="18" charset="0"/>
              </a:rPr>
              <a:t>A Dedicated Training &amp; Research Vessel</a:t>
            </a:r>
          </a:p>
          <a:p>
            <a:r>
              <a:rPr lang="en-ZA" sz="2400" dirty="0" smtClean="0">
                <a:solidFill>
                  <a:schemeClr val="tx1"/>
                </a:solidFill>
                <a:latin typeface="Times New Roman" panose="02020603050405020304" pitchFamily="18" charset="0"/>
                <a:cs typeface="Times New Roman" panose="02020603050405020304" pitchFamily="18" charset="0"/>
              </a:rPr>
              <a:t>Able to carry approximately 80 cadets per voyage, depending on voyage type &amp; exhibition</a:t>
            </a:r>
          </a:p>
          <a:p>
            <a:r>
              <a:rPr lang="en-ZA" sz="2400" dirty="0" smtClean="0">
                <a:solidFill>
                  <a:schemeClr val="tx1"/>
                </a:solidFill>
                <a:latin typeface="Times New Roman" panose="02020603050405020304" pitchFamily="18" charset="0"/>
                <a:cs typeface="Times New Roman" panose="02020603050405020304" pitchFamily="18" charset="0"/>
              </a:rPr>
              <a:t>Normally used to provide 3-4 Months sea experience</a:t>
            </a:r>
          </a:p>
          <a:p>
            <a:r>
              <a:rPr lang="en-ZA" sz="2400" dirty="0" smtClean="0">
                <a:solidFill>
                  <a:schemeClr val="tx1"/>
                </a:solidFill>
                <a:latin typeface="Times New Roman" panose="02020603050405020304" pitchFamily="18" charset="0"/>
                <a:cs typeface="Times New Roman" panose="02020603050405020304" pitchFamily="18" charset="0"/>
              </a:rPr>
              <a:t>Currently owned by SAMSA</a:t>
            </a:r>
          </a:p>
          <a:p>
            <a:r>
              <a:rPr lang="en-ZA" sz="2400" dirty="0" smtClean="0">
                <a:solidFill>
                  <a:schemeClr val="tx1"/>
                </a:solidFill>
                <a:latin typeface="Times New Roman" panose="02020603050405020304" pitchFamily="18" charset="0"/>
                <a:cs typeface="Times New Roman" panose="02020603050405020304" pitchFamily="18" charset="0"/>
              </a:rPr>
              <a:t>On-board Training funded by the National Skills Fund ( Department of Higher Education)</a:t>
            </a:r>
            <a:endParaRPr lang="en-ZA"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366472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SA Agulhas</a:t>
            </a:r>
            <a:endParaRPr lang="en-ZA" dirty="0"/>
          </a:p>
        </p:txBody>
      </p:sp>
      <p:pic>
        <p:nvPicPr>
          <p:cNvPr id="4" name="Picture 3"/>
          <p:cNvPicPr>
            <a:picLocks noChangeAspect="1"/>
          </p:cNvPicPr>
          <p:nvPr/>
        </p:nvPicPr>
        <p:blipFill>
          <a:blip r:embed="rId2"/>
          <a:stretch>
            <a:fillRect/>
          </a:stretch>
        </p:blipFill>
        <p:spPr>
          <a:xfrm>
            <a:off x="1338262" y="2043112"/>
            <a:ext cx="8220075" cy="4438650"/>
          </a:xfrm>
          <a:prstGeom prst="rect">
            <a:avLst/>
          </a:prstGeom>
        </p:spPr>
      </p:pic>
    </p:spTree>
    <p:extLst>
      <p:ext uri="{BB962C8B-B14F-4D97-AF65-F5344CB8AC3E}">
        <p14:creationId xmlns:p14="http://schemas.microsoft.com/office/powerpoint/2010/main" val="373001912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latin typeface="Times New Roman" panose="02020603050405020304" pitchFamily="18" charset="0"/>
                <a:cs typeface="Times New Roman" panose="02020603050405020304" pitchFamily="18" charset="0"/>
              </a:rPr>
              <a:t>Training on Board SA Agulhas</a:t>
            </a:r>
            <a:endParaRPr lang="en-ZA"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p:txBody>
          <a:bodyPr/>
          <a:lstStyle/>
          <a:p>
            <a:r>
              <a:rPr lang="en-ZA" sz="2400" dirty="0" smtClean="0">
                <a:latin typeface="Times New Roman" panose="02020603050405020304" pitchFamily="18" charset="0"/>
                <a:cs typeface="Times New Roman" panose="02020603050405020304" pitchFamily="18" charset="0"/>
              </a:rPr>
              <a:t>Training on-board the vessel is in lecture format and practical engagement</a:t>
            </a:r>
          </a:p>
          <a:p>
            <a:r>
              <a:rPr lang="en-ZA" sz="2400" dirty="0" smtClean="0">
                <a:latin typeface="Times New Roman" panose="02020603050405020304" pitchFamily="18" charset="0"/>
                <a:cs typeface="Times New Roman" panose="02020603050405020304" pitchFamily="18" charset="0"/>
              </a:rPr>
              <a:t>It encompass Seamanship, Navigation, Bridge Watch and Deck Maintenance</a:t>
            </a:r>
          </a:p>
          <a:p>
            <a:r>
              <a:rPr lang="en-ZA" sz="2400" dirty="0">
                <a:latin typeface="Times New Roman" panose="02020603050405020304" pitchFamily="18" charset="0"/>
                <a:cs typeface="Times New Roman" panose="02020603050405020304" pitchFamily="18" charset="0"/>
              </a:rPr>
              <a:t>Those who successfully complete the training programme on board will need to complete further </a:t>
            </a:r>
            <a:r>
              <a:rPr lang="en-ZA" sz="2400" dirty="0" smtClean="0">
                <a:latin typeface="Times New Roman" panose="02020603050405020304" pitchFamily="18" charset="0"/>
                <a:cs typeface="Times New Roman" panose="02020603050405020304" pitchFamily="18" charset="0"/>
              </a:rPr>
              <a:t>sea time </a:t>
            </a:r>
            <a:r>
              <a:rPr lang="en-ZA" sz="2400" dirty="0">
                <a:latin typeface="Times New Roman" panose="02020603050405020304" pitchFamily="18" charset="0"/>
                <a:cs typeface="Times New Roman" panose="02020603050405020304" pitchFamily="18" charset="0"/>
              </a:rPr>
              <a:t>on board </a:t>
            </a:r>
            <a:r>
              <a:rPr lang="en-ZA" sz="2400" dirty="0" smtClean="0">
                <a:latin typeface="Times New Roman" panose="02020603050405020304" pitchFamily="18" charset="0"/>
                <a:cs typeface="Times New Roman" panose="02020603050405020304" pitchFamily="18" charset="0"/>
              </a:rPr>
              <a:t>trading </a:t>
            </a:r>
            <a:r>
              <a:rPr lang="en-ZA" sz="2400" dirty="0">
                <a:latin typeface="Times New Roman" panose="02020603050405020304" pitchFamily="18" charset="0"/>
                <a:cs typeface="Times New Roman" panose="02020603050405020304" pitchFamily="18" charset="0"/>
              </a:rPr>
              <a:t>vessels towards the STCW minimum requirement of 12 months. </a:t>
            </a:r>
            <a:endParaRPr lang="en-ZA" sz="2400" dirty="0" smtClean="0">
              <a:latin typeface="Times New Roman" panose="02020603050405020304" pitchFamily="18" charset="0"/>
              <a:cs typeface="Times New Roman" panose="02020603050405020304" pitchFamily="18" charset="0"/>
            </a:endParaRPr>
          </a:p>
          <a:p>
            <a:r>
              <a:rPr lang="en-ZA" sz="2400" dirty="0" smtClean="0">
                <a:latin typeface="Times New Roman" panose="02020603050405020304" pitchFamily="18" charset="0"/>
                <a:cs typeface="Times New Roman" panose="02020603050405020304" pitchFamily="18" charset="0"/>
              </a:rPr>
              <a:t>Thereafter</a:t>
            </a:r>
            <a:r>
              <a:rPr lang="en-ZA" sz="2400" dirty="0">
                <a:latin typeface="Times New Roman" panose="02020603050405020304" pitchFamily="18" charset="0"/>
                <a:cs typeface="Times New Roman" panose="02020603050405020304" pitchFamily="18" charset="0"/>
              </a:rPr>
              <a:t>, and upon completion of all statutory safety and ancillary courses, they can sit for their oral exams which are administered by </a:t>
            </a:r>
            <a:r>
              <a:rPr lang="en-ZA" sz="2400" dirty="0" smtClean="0">
                <a:latin typeface="Times New Roman" panose="02020603050405020304" pitchFamily="18" charset="0"/>
                <a:cs typeface="Times New Roman" panose="02020603050405020304" pitchFamily="18" charset="0"/>
              </a:rPr>
              <a:t>SAMSA</a:t>
            </a:r>
            <a:endParaRPr lang="en-ZA" dirty="0"/>
          </a:p>
        </p:txBody>
      </p:sp>
    </p:spTree>
    <p:extLst>
      <p:ext uri="{BB962C8B-B14F-4D97-AF65-F5344CB8AC3E}">
        <p14:creationId xmlns:p14="http://schemas.microsoft.com/office/powerpoint/2010/main" val="202653466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4000" dirty="0" smtClean="0">
                <a:latin typeface="Times New Roman" panose="02020603050405020304" pitchFamily="18" charset="0"/>
                <a:cs typeface="Times New Roman" panose="02020603050405020304" pitchFamily="18" charset="0"/>
              </a:rPr>
              <a:t>Other contributions of the Agulhas</a:t>
            </a:r>
            <a:endParaRPr lang="en-ZA" sz="4000"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p:txBody>
          <a:bodyPr/>
          <a:lstStyle/>
          <a:p>
            <a:pPr algn="just"/>
            <a:r>
              <a:rPr lang="en-ZA" sz="2000" dirty="0" smtClean="0">
                <a:latin typeface="Times New Roman" panose="02020603050405020304" pitchFamily="18" charset="0"/>
                <a:cs typeface="Times New Roman" panose="02020603050405020304" pitchFamily="18" charset="0"/>
              </a:rPr>
              <a:t>SAMSA got a contract with the Commonwealth celebrating the Queen’s Diamond Jubilee by staging an expedition to the </a:t>
            </a:r>
            <a:r>
              <a:rPr lang="en-ZA" sz="2000" dirty="0" err="1" smtClean="0">
                <a:latin typeface="Times New Roman" panose="02020603050405020304" pitchFamily="18" charset="0"/>
                <a:cs typeface="Times New Roman" panose="02020603050405020304" pitchFamily="18" charset="0"/>
              </a:rPr>
              <a:t>Antartica</a:t>
            </a:r>
            <a:r>
              <a:rPr lang="en-ZA" sz="2000" dirty="0" smtClean="0">
                <a:latin typeface="Times New Roman" panose="02020603050405020304" pitchFamily="18" charset="0"/>
                <a:cs typeface="Times New Roman" panose="02020603050405020304" pitchFamily="18" charset="0"/>
              </a:rPr>
              <a:t> on-board the Agulhas.   This also provided an opportunity for our cadets to get their on-board training.</a:t>
            </a:r>
          </a:p>
          <a:p>
            <a:pPr algn="just"/>
            <a:r>
              <a:rPr lang="en-ZA" sz="2000" dirty="0" smtClean="0">
                <a:latin typeface="Times New Roman" panose="02020603050405020304" pitchFamily="18" charset="0"/>
                <a:cs typeface="Times New Roman" panose="02020603050405020304" pitchFamily="18" charset="0"/>
              </a:rPr>
              <a:t>The voyage was positioned to not only service the Commonwealth contract but to also to extend the benefits beyond the borders of the Republic into the African continent. </a:t>
            </a:r>
          </a:p>
          <a:p>
            <a:pPr algn="just"/>
            <a:r>
              <a:rPr lang="en-ZA" sz="2000" b="1" dirty="0" smtClean="0">
                <a:latin typeface="Times New Roman" panose="02020603050405020304" pitchFamily="18" charset="0"/>
                <a:cs typeface="Times New Roman" panose="02020603050405020304" pitchFamily="18" charset="0"/>
              </a:rPr>
              <a:t>A Pan-African approach </a:t>
            </a:r>
            <a:r>
              <a:rPr lang="en-ZA" sz="2000" dirty="0" smtClean="0">
                <a:latin typeface="Times New Roman" panose="02020603050405020304" pitchFamily="18" charset="0"/>
                <a:cs typeface="Times New Roman" panose="02020603050405020304" pitchFamily="18" charset="0"/>
              </a:rPr>
              <a:t>was adopted with the Agulhas having stop over in the Ports of Tema in Ghana and in Cote d’Ivoire to collect 10 cadets of the partnering maritime administration</a:t>
            </a:r>
          </a:p>
          <a:p>
            <a:pPr algn="just"/>
            <a:r>
              <a:rPr lang="en-ZA" sz="2000" dirty="0" smtClean="0">
                <a:latin typeface="Times New Roman" panose="02020603050405020304" pitchFamily="18" charset="0"/>
                <a:cs typeface="Times New Roman" panose="02020603050405020304" pitchFamily="18" charset="0"/>
              </a:rPr>
              <a:t>The </a:t>
            </a:r>
            <a:r>
              <a:rPr lang="en-ZA" sz="2000" b="1" dirty="0" smtClean="0">
                <a:latin typeface="Times New Roman" panose="02020603050405020304" pitchFamily="18" charset="0"/>
                <a:cs typeface="Times New Roman" panose="02020603050405020304" pitchFamily="18" charset="0"/>
              </a:rPr>
              <a:t>Chartering Agreement </a:t>
            </a:r>
            <a:r>
              <a:rPr lang="en-ZA" sz="2000" dirty="0" smtClean="0">
                <a:latin typeface="Times New Roman" panose="02020603050405020304" pitchFamily="18" charset="0"/>
                <a:cs typeface="Times New Roman" panose="02020603050405020304" pitchFamily="18" charset="0"/>
              </a:rPr>
              <a:t>that we have  with the Indian government, also provides an opportunity for training cadets and allowing the country to partner and participate in research expeditions for the benefit of the globe</a:t>
            </a:r>
          </a:p>
          <a:p>
            <a:pPr algn="just"/>
            <a:r>
              <a:rPr lang="en-ZA" sz="2000" dirty="0" smtClean="0">
                <a:latin typeface="Times New Roman" panose="02020603050405020304" pitchFamily="18" charset="0"/>
                <a:cs typeface="Times New Roman" panose="02020603050405020304" pitchFamily="18" charset="0"/>
              </a:rPr>
              <a:t>Together with other government fleets, Agulhas is used to provide </a:t>
            </a:r>
            <a:r>
              <a:rPr lang="en-ZA" sz="2000" b="1" dirty="0" smtClean="0">
                <a:latin typeface="Times New Roman" panose="02020603050405020304" pitchFamily="18" charset="0"/>
                <a:cs typeface="Times New Roman" panose="02020603050405020304" pitchFamily="18" charset="0"/>
              </a:rPr>
              <a:t>work experience </a:t>
            </a:r>
            <a:r>
              <a:rPr lang="en-ZA" sz="2000" dirty="0" smtClean="0">
                <a:latin typeface="Times New Roman" panose="02020603050405020304" pitchFamily="18" charset="0"/>
                <a:cs typeface="Times New Roman" panose="02020603050405020304" pitchFamily="18" charset="0"/>
              </a:rPr>
              <a:t>to recently qualified officers who are still seeking  employment</a:t>
            </a:r>
            <a:endParaRPr lang="en-ZA" sz="2000" dirty="0">
              <a:latin typeface="Times New Roman" panose="02020603050405020304" pitchFamily="18" charset="0"/>
              <a:cs typeface="Times New Roman" panose="02020603050405020304" pitchFamily="18" charset="0"/>
            </a:endParaRPr>
          </a:p>
          <a:p>
            <a:endParaRPr lang="en-ZA" dirty="0"/>
          </a:p>
        </p:txBody>
      </p:sp>
    </p:spTree>
    <p:extLst>
      <p:ext uri="{BB962C8B-B14F-4D97-AF65-F5344CB8AC3E}">
        <p14:creationId xmlns:p14="http://schemas.microsoft.com/office/powerpoint/2010/main" val="20823087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latin typeface="Times New Roman" panose="02020603050405020304" pitchFamily="18" charset="0"/>
                <a:cs typeface="Times New Roman" panose="02020603050405020304" pitchFamily="18" charset="0"/>
              </a:rPr>
              <a:t>Certification</a:t>
            </a:r>
            <a:endParaRPr lang="en-ZA"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p:txBody>
          <a:bodyPr/>
          <a:lstStyle/>
          <a:p>
            <a:pPr algn="just"/>
            <a:r>
              <a:rPr lang="en-ZA" dirty="0">
                <a:solidFill>
                  <a:schemeClr val="tx1"/>
                </a:solidFill>
                <a:latin typeface="Times New Roman" panose="02020603050405020304" pitchFamily="18" charset="0"/>
                <a:cs typeface="Times New Roman" panose="02020603050405020304" pitchFamily="18" charset="0"/>
              </a:rPr>
              <a:t>A Certificate of Competency ( </a:t>
            </a:r>
            <a:r>
              <a:rPr lang="en-ZA" dirty="0" err="1">
                <a:solidFill>
                  <a:schemeClr val="tx1"/>
                </a:solidFill>
                <a:latin typeface="Times New Roman" panose="02020603050405020304" pitchFamily="18" charset="0"/>
                <a:cs typeface="Times New Roman" panose="02020603050405020304" pitchFamily="18" charset="0"/>
              </a:rPr>
              <a:t>CoC</a:t>
            </a:r>
            <a:r>
              <a:rPr lang="en-ZA" dirty="0">
                <a:solidFill>
                  <a:schemeClr val="tx1"/>
                </a:solidFill>
                <a:latin typeface="Times New Roman" panose="02020603050405020304" pitchFamily="18" charset="0"/>
                <a:cs typeface="Times New Roman" panose="02020603050405020304" pitchFamily="18" charset="0"/>
              </a:rPr>
              <a:t>) is then issued in line with STCW </a:t>
            </a:r>
            <a:r>
              <a:rPr lang="en-ZA" dirty="0" smtClean="0">
                <a:solidFill>
                  <a:schemeClr val="tx1"/>
                </a:solidFill>
                <a:latin typeface="Times New Roman" panose="02020603050405020304" pitchFamily="18" charset="0"/>
                <a:cs typeface="Times New Roman" panose="02020603050405020304" pitchFamily="18" charset="0"/>
              </a:rPr>
              <a:t>Convention.</a:t>
            </a:r>
          </a:p>
          <a:p>
            <a:pPr algn="just"/>
            <a:r>
              <a:rPr lang="en-ZA" kern="12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The </a:t>
            </a:r>
            <a:r>
              <a:rPr lang="en-ZA" kern="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quality is approved and audited by IMO </a:t>
            </a:r>
            <a:r>
              <a:rPr lang="en-ZA" kern="12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with </a:t>
            </a:r>
            <a:r>
              <a:rPr lang="en-ZA" kern="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South Africa </a:t>
            </a:r>
            <a:r>
              <a:rPr lang="en-ZA" kern="12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being on </a:t>
            </a:r>
            <a:r>
              <a:rPr lang="en-ZA" kern="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the White List (Grading) of the IMO.</a:t>
            </a:r>
            <a:endParaRPr lang="en-ZA" dirty="0">
              <a:solidFill>
                <a:schemeClr val="tx1"/>
              </a:solidFill>
              <a:latin typeface="Times New Roman" panose="02020603050405020304" pitchFamily="18" charset="0"/>
              <a:cs typeface="Times New Roman" panose="02020603050405020304" pitchFamily="18" charset="0"/>
            </a:endParaRPr>
          </a:p>
          <a:p>
            <a:pPr algn="just"/>
            <a:r>
              <a:rPr lang="en-ZA" dirty="0" smtClean="0">
                <a:solidFill>
                  <a:schemeClr val="tx1"/>
                </a:solidFill>
                <a:latin typeface="Times New Roman" panose="02020603050405020304" pitchFamily="18" charset="0"/>
                <a:cs typeface="Times New Roman" panose="02020603050405020304" pitchFamily="18" charset="0"/>
              </a:rPr>
              <a:t>SAMSA is the custodian of  the SA Register of Seafarers, accounting for number of seafarers, the validity of their certificates as well as the status of employment* (not required by legislation but rather monitoring employment activity of seafarers)</a:t>
            </a:r>
          </a:p>
        </p:txBody>
      </p:sp>
    </p:spTree>
    <p:extLst>
      <p:ext uri="{BB962C8B-B14F-4D97-AF65-F5344CB8AC3E}">
        <p14:creationId xmlns:p14="http://schemas.microsoft.com/office/powerpoint/2010/main" val="38401162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latin typeface="Times New Roman" panose="02020603050405020304" pitchFamily="18" charset="0"/>
                <a:cs typeface="Times New Roman" panose="02020603050405020304" pitchFamily="18" charset="0"/>
              </a:rPr>
              <a:t>Innovative Approaches</a:t>
            </a:r>
            <a:endParaRPr lang="en-ZA"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p:txBody>
          <a:bodyPr/>
          <a:lstStyle/>
          <a:p>
            <a:r>
              <a:rPr lang="en-ZA" sz="2400" dirty="0">
                <a:latin typeface="Times New Roman" panose="02020603050405020304" pitchFamily="18" charset="0"/>
                <a:cs typeface="Times New Roman" panose="02020603050405020304" pitchFamily="18" charset="0"/>
              </a:rPr>
              <a:t>Innovative approaches to seafarer training, which have the potential for replication if successful, are being followed with two international shipping companies </a:t>
            </a:r>
            <a:endParaRPr lang="en-ZA" sz="2400" dirty="0" smtClean="0">
              <a:latin typeface="Times New Roman" panose="02020603050405020304" pitchFamily="18" charset="0"/>
              <a:cs typeface="Times New Roman" panose="02020603050405020304" pitchFamily="18" charset="0"/>
            </a:endParaRPr>
          </a:p>
          <a:p>
            <a:r>
              <a:rPr lang="en-ZA" sz="2400" b="1" dirty="0" err="1" smtClean="0">
                <a:latin typeface="Times New Roman" panose="02020603050405020304" pitchFamily="18" charset="0"/>
                <a:cs typeface="Times New Roman" panose="02020603050405020304" pitchFamily="18" charset="0"/>
              </a:rPr>
              <a:t>Klaveness</a:t>
            </a:r>
            <a:r>
              <a:rPr lang="en-ZA" sz="2400" b="1" dirty="0" smtClean="0">
                <a:latin typeface="Times New Roman" panose="02020603050405020304" pitchFamily="18" charset="0"/>
                <a:cs typeface="Times New Roman" panose="02020603050405020304" pitchFamily="18" charset="0"/>
              </a:rPr>
              <a:t> </a:t>
            </a:r>
            <a:r>
              <a:rPr lang="en-ZA" sz="2400" dirty="0">
                <a:latin typeface="Times New Roman" panose="02020603050405020304" pitchFamily="18" charset="0"/>
                <a:cs typeface="Times New Roman" panose="02020603050405020304" pitchFamily="18" charset="0"/>
              </a:rPr>
              <a:t>Shipping recruits a small number of cadets into an intensive programme aimed at developing their own future officer corps from cadet to apprentice to fully-fledged officer, as opposed to simply providing training berths and signing cadets off after sea service; </a:t>
            </a:r>
          </a:p>
          <a:p>
            <a:r>
              <a:rPr lang="en-ZA" sz="2400" dirty="0" smtClean="0">
                <a:latin typeface="Times New Roman" panose="02020603050405020304" pitchFamily="18" charset="0"/>
                <a:cs typeface="Times New Roman" panose="02020603050405020304" pitchFamily="18" charset="0"/>
              </a:rPr>
              <a:t>South African International Maritime Institute ( SAIMI) </a:t>
            </a:r>
            <a:r>
              <a:rPr lang="en-ZA" sz="2400" dirty="0">
                <a:latin typeface="Times New Roman" panose="02020603050405020304" pitchFamily="18" charset="0"/>
                <a:cs typeface="Times New Roman" panose="02020603050405020304" pitchFamily="18" charset="0"/>
              </a:rPr>
              <a:t>has overseen the modification of two </a:t>
            </a:r>
            <a:r>
              <a:rPr lang="en-ZA" sz="2400" b="1" dirty="0">
                <a:latin typeface="Times New Roman" panose="02020603050405020304" pitchFamily="18" charset="0"/>
                <a:cs typeface="Times New Roman" panose="02020603050405020304" pitchFamily="18" charset="0"/>
              </a:rPr>
              <a:t>MACS Shipping Line </a:t>
            </a:r>
            <a:r>
              <a:rPr lang="en-ZA" sz="2400" dirty="0">
                <a:latin typeface="Times New Roman" panose="02020603050405020304" pitchFamily="18" charset="0"/>
                <a:cs typeface="Times New Roman" panose="02020603050405020304" pitchFamily="18" charset="0"/>
              </a:rPr>
              <a:t>vessels to accommodate up to 10 cadets each, with an on-site training officer, in a model that enables a trading vessel to double-up as a training vessel</a:t>
            </a:r>
          </a:p>
        </p:txBody>
      </p:sp>
    </p:spTree>
    <p:extLst>
      <p:ext uri="{BB962C8B-B14F-4D97-AF65-F5344CB8AC3E}">
        <p14:creationId xmlns:p14="http://schemas.microsoft.com/office/powerpoint/2010/main" val="9806580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latin typeface="Times New Roman" panose="02020603050405020304" pitchFamily="18" charset="0"/>
                <a:cs typeface="Times New Roman" panose="02020603050405020304" pitchFamily="18" charset="0"/>
              </a:rPr>
              <a:t>Way-forward</a:t>
            </a:r>
            <a:endParaRPr lang="en-ZA"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p:txBody>
          <a:bodyPr/>
          <a:lstStyle/>
          <a:p>
            <a:r>
              <a:rPr lang="en-ZA" dirty="0" smtClean="0">
                <a:latin typeface="Times New Roman" panose="02020603050405020304" pitchFamily="18" charset="0"/>
                <a:cs typeface="Times New Roman" panose="02020603050405020304" pitchFamily="18" charset="0"/>
              </a:rPr>
              <a:t>Grow SA ship register</a:t>
            </a:r>
          </a:p>
          <a:p>
            <a:r>
              <a:rPr lang="en-ZA" dirty="0" smtClean="0">
                <a:latin typeface="Times New Roman" panose="02020603050405020304" pitchFamily="18" charset="0"/>
                <a:cs typeface="Times New Roman" panose="02020603050405020304" pitchFamily="18" charset="0"/>
              </a:rPr>
              <a:t>Partnerships and Collaborative efforts</a:t>
            </a:r>
          </a:p>
          <a:p>
            <a:r>
              <a:rPr lang="en-ZA" dirty="0" smtClean="0">
                <a:latin typeface="Times New Roman" panose="02020603050405020304" pitchFamily="18" charset="0"/>
                <a:cs typeface="Times New Roman" panose="02020603050405020304" pitchFamily="18" charset="0"/>
              </a:rPr>
              <a:t>Increase and inculcate maritime culture </a:t>
            </a:r>
          </a:p>
          <a:p>
            <a:r>
              <a:rPr lang="en-ZA" dirty="0" smtClean="0">
                <a:latin typeface="Times New Roman" panose="02020603050405020304" pitchFamily="18" charset="0"/>
                <a:cs typeface="Times New Roman" panose="02020603050405020304" pitchFamily="18" charset="0"/>
              </a:rPr>
              <a:t>Increase the country’s training capabilities</a:t>
            </a:r>
          </a:p>
          <a:p>
            <a:r>
              <a:rPr lang="en-ZA" dirty="0" smtClean="0">
                <a:latin typeface="Times New Roman" panose="02020603050405020304" pitchFamily="18" charset="0"/>
                <a:cs typeface="Times New Roman" panose="02020603050405020304" pitchFamily="18" charset="0"/>
              </a:rPr>
              <a:t>Continual Seafarer development </a:t>
            </a:r>
          </a:p>
          <a:p>
            <a:endParaRPr lang="en-ZA" dirty="0" smtClean="0"/>
          </a:p>
          <a:p>
            <a:endParaRPr lang="en-ZA" dirty="0"/>
          </a:p>
        </p:txBody>
      </p:sp>
    </p:spTree>
    <p:extLst>
      <p:ext uri="{BB962C8B-B14F-4D97-AF65-F5344CB8AC3E}">
        <p14:creationId xmlns:p14="http://schemas.microsoft.com/office/powerpoint/2010/main" val="38405293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Beneficiaries</a:t>
            </a:r>
            <a:endParaRPr lang="en-ZA" dirty="0"/>
          </a:p>
        </p:txBody>
      </p:sp>
      <p:sp>
        <p:nvSpPr>
          <p:cNvPr id="3" name="Text Placeholder 2"/>
          <p:cNvSpPr>
            <a:spLocks noGrp="1"/>
          </p:cNvSpPr>
          <p:nvPr>
            <p:ph type="body" idx="1"/>
          </p:nvPr>
        </p:nvSpPr>
        <p:spPr/>
        <p:txBody>
          <a:bodyPr/>
          <a:lstStyle/>
          <a:p>
            <a:r>
              <a:rPr lang="en-ZA" dirty="0" smtClean="0">
                <a:latin typeface="Times New Roman" panose="02020603050405020304" pitchFamily="18" charset="0"/>
                <a:cs typeface="Times New Roman" panose="02020603050405020304" pitchFamily="18" charset="0"/>
              </a:rPr>
              <a:t>As part of the NCP, we launched a programme to recruit and train Mechanical Engineering graduates and converting them to Marine Engineers.</a:t>
            </a:r>
          </a:p>
          <a:p>
            <a:r>
              <a:rPr lang="en-ZA" dirty="0" smtClean="0">
                <a:latin typeface="Times New Roman" panose="02020603050405020304" pitchFamily="18" charset="0"/>
                <a:cs typeface="Times New Roman" panose="02020603050405020304" pitchFamily="18" charset="0"/>
              </a:rPr>
              <a:t>We also hosted African Cadets on an Agulhas Voyage to Antarctica  </a:t>
            </a:r>
          </a:p>
          <a:p>
            <a:r>
              <a:rPr lang="en-ZA" dirty="0">
                <a:latin typeface="Times New Roman" panose="02020603050405020304" pitchFamily="18" charset="0"/>
                <a:cs typeface="Times New Roman" panose="02020603050405020304" pitchFamily="18" charset="0"/>
              </a:rPr>
              <a:t>Since 2012, a total of 531 South African youth have benefitted from the </a:t>
            </a:r>
            <a:r>
              <a:rPr lang="en-ZA" dirty="0" smtClean="0">
                <a:latin typeface="Times New Roman" panose="02020603050405020304" pitchFamily="18" charset="0"/>
                <a:cs typeface="Times New Roman" panose="02020603050405020304" pitchFamily="18" charset="0"/>
              </a:rPr>
              <a:t>programme</a:t>
            </a:r>
          </a:p>
          <a:p>
            <a:r>
              <a:rPr lang="en-ZA" dirty="0" smtClean="0">
                <a:latin typeface="Times New Roman" panose="02020603050405020304" pitchFamily="18" charset="0"/>
                <a:cs typeface="Times New Roman" panose="02020603050405020304" pitchFamily="18" charset="0"/>
              </a:rPr>
              <a:t>These beneficiaries, are employed within the industry </a:t>
            </a:r>
          </a:p>
          <a:p>
            <a:r>
              <a:rPr lang="en-ZA" dirty="0" smtClean="0">
                <a:latin typeface="Times New Roman" panose="02020603050405020304" pitchFamily="18" charset="0"/>
                <a:cs typeface="Times New Roman" panose="02020603050405020304" pitchFamily="18" charset="0"/>
              </a:rPr>
              <a:t>Others have sought to further their studies</a:t>
            </a:r>
            <a:endParaRPr lang="en-ZA"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79566" cy="7559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67898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MS Gothic"/>
        <a:cs typeface="MS Gothic"/>
      </a:majorFont>
      <a:minorFont>
        <a:latin typeface="Arial"/>
        <a:ea typeface="MS Gothic"/>
        <a:cs typeface="MS 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89000"/>
          </a:lnSpc>
          <a:spcBef>
            <a:spcPct val="0"/>
          </a:spcBef>
          <a:spcAft>
            <a:spcPct val="0"/>
          </a:spcAft>
          <a:buClr>
            <a:srgbClr val="000000"/>
          </a:buClr>
          <a:buSzPct val="45000"/>
          <a:buFont typeface="Wingdings" charset="2"/>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89000"/>
          </a:lnSpc>
          <a:spcBef>
            <a:spcPct val="0"/>
          </a:spcBef>
          <a:spcAft>
            <a:spcPct val="0"/>
          </a:spcAft>
          <a:buClr>
            <a:srgbClr val="000000"/>
          </a:buClr>
          <a:buSzPct val="45000"/>
          <a:buFont typeface="Wingdings" charset="2"/>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5493</TotalTime>
  <Words>1374</Words>
  <Application>Microsoft Office PowerPoint</Application>
  <PresentationFormat>Custom</PresentationFormat>
  <Paragraphs>194</Paragraphs>
  <Slides>20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MS Gothic</vt:lpstr>
      <vt:lpstr>ＭＳ Ｐゴシック</vt:lpstr>
      <vt:lpstr>Arial</vt:lpstr>
      <vt:lpstr>Calibri</vt:lpstr>
      <vt:lpstr>Symbol</vt:lpstr>
      <vt:lpstr>Tahoma</vt:lpstr>
      <vt:lpstr>Times New Roman</vt:lpstr>
      <vt:lpstr>Wingdings</vt:lpstr>
      <vt:lpstr>Office Theme</vt:lpstr>
      <vt:lpstr>South African Cadetship Programme</vt:lpstr>
      <vt:lpstr>Introduction </vt:lpstr>
      <vt:lpstr>Global View - Seafarer Supply Countries</vt:lpstr>
      <vt:lpstr>Global Supply and Demand for Officers</vt:lpstr>
      <vt:lpstr>Seafarer Challenge</vt:lpstr>
      <vt:lpstr>SAMSA Mandate &amp; Objectives</vt:lpstr>
      <vt:lpstr>The South African Challenge</vt:lpstr>
      <vt:lpstr>National Cadetship Programme ( NCP)</vt:lpstr>
      <vt:lpstr>Role Players</vt:lpstr>
      <vt:lpstr>Beneficiaries</vt:lpstr>
      <vt:lpstr>PowerPoint Presentation</vt:lpstr>
      <vt:lpstr>TNPA Current Cadetship Programme</vt:lpstr>
      <vt:lpstr>SA Agulhas</vt:lpstr>
      <vt:lpstr>SA Agulhas</vt:lpstr>
      <vt:lpstr>Training on Board SA Agulhas</vt:lpstr>
      <vt:lpstr>Other contributions of the Agulhas</vt:lpstr>
      <vt:lpstr>Certification</vt:lpstr>
      <vt:lpstr>Innovative Approaches</vt:lpstr>
      <vt:lpstr>Way-forward</vt:lpstr>
      <vt:lpstr>Beneficiaries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tmojafi@samsa.org.za</dc:creator>
  <cp:lastModifiedBy>Nasipi Kondlo</cp:lastModifiedBy>
  <cp:revision>301</cp:revision>
  <cp:lastPrinted>2017-02-20T11:34:51Z</cp:lastPrinted>
  <dcterms:modified xsi:type="dcterms:W3CDTF">2017-07-05T12:51:07Z</dcterms:modified>
</cp:coreProperties>
</file>